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1" r:id="rId4"/>
    <p:sldId id="272" r:id="rId5"/>
    <p:sldId id="277" r:id="rId6"/>
    <p:sldId id="259" r:id="rId7"/>
    <p:sldId id="262" r:id="rId8"/>
    <p:sldId id="260" r:id="rId9"/>
    <p:sldId id="264" r:id="rId10"/>
    <p:sldId id="279" r:id="rId11"/>
    <p:sldId id="275" r:id="rId12"/>
    <p:sldId id="276" r:id="rId13"/>
    <p:sldId id="278" r:id="rId14"/>
    <p:sldId id="280" r:id="rId15"/>
    <p:sldId id="281" r:id="rId16"/>
    <p:sldId id="282" r:id="rId17"/>
    <p:sldId id="283" r:id="rId18"/>
    <p:sldId id="267" r:id="rId19"/>
    <p:sldId id="270" r:id="rId20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Helvetica Neue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giNL4+ikZlSJlPa4uPThANk6v1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1434" y="-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08499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title"/>
          </p:nvPr>
        </p:nvSpPr>
        <p:spPr>
          <a:xfrm>
            <a:off x="457428" y="235077"/>
            <a:ext cx="8229142" cy="112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>
                <a:solidFill>
                  <a:srgbClr val="4F81B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body" idx="1"/>
          </p:nvPr>
        </p:nvSpPr>
        <p:spPr>
          <a:xfrm>
            <a:off x="344957" y="1214754"/>
            <a:ext cx="8454085" cy="4415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457428" y="235077"/>
            <a:ext cx="8229142" cy="112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>
                <a:solidFill>
                  <a:srgbClr val="4F81B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1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2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457428" y="235077"/>
            <a:ext cx="8229142" cy="112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4F81B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44957" y="1214754"/>
            <a:ext cx="8454085" cy="4415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k-obr.spb.ru/media/uploads/userfiles/2022/12/03/2022-11-10-2211-r-o-provedenii-IS-11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doc.fipi.ru/itogovoe-sochinenie/mr_organizacia_it_sochineniya_2023-24.pdf" TargetMode="External"/><Relationship Id="rId3" Type="http://schemas.openxmlformats.org/officeDocument/2006/relationships/hyperlink" Target="https://doc.fipi.ru/itogovoe-sochinenie/01_Struktura_banka_tem_sochineniy.pdf" TargetMode="External"/><Relationship Id="rId7" Type="http://schemas.openxmlformats.org/officeDocument/2006/relationships/hyperlink" Target="https://doc.fipi.ru/itogovoe-sochinenie/RON_04-303_21.09.2023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c.fipi.ru/itogovoe-sochinenie/04_Kriterii_it_soch.pdf" TargetMode="External"/><Relationship Id="rId11" Type="http://schemas.openxmlformats.org/officeDocument/2006/relationships/hyperlink" Target="https://fipi.ru/itogovoe-sochinenie" TargetMode="External"/><Relationship Id="rId5" Type="http://schemas.openxmlformats.org/officeDocument/2006/relationships/hyperlink" Target="https://doc.fipi.ru/itogovoe-sochinenie/03_Obrazec_komplekta_tem_2023_24.pdf" TargetMode="External"/><Relationship Id="rId10" Type="http://schemas.openxmlformats.org/officeDocument/2006/relationships/hyperlink" Target="https://doc.fipi.ru/itogovoe-sochinenie/Sbornik_otchetnyh_form_2023-2024.xls" TargetMode="External"/><Relationship Id="rId4" Type="http://schemas.openxmlformats.org/officeDocument/2006/relationships/hyperlink" Target="https://doc.fipi.ru/itogovoe-sochinenie/02_Kommentarii_k_razdelam_banka_tem_sochineniy_2023.pdf" TargetMode="External"/><Relationship Id="rId9" Type="http://schemas.openxmlformats.org/officeDocument/2006/relationships/hyperlink" Target="https://doc.fipi.ru/itogovoe-sochinenie/pravila_zapolneniya_blankov_2023-24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spb.r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obrnadzor.gov.ru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fml366.org/uchenikam/gosudarstvennaya-itogovaya-attestatsiya" TargetMode="External"/><Relationship Id="rId5" Type="http://schemas.openxmlformats.org/officeDocument/2006/relationships/hyperlink" Target="https://www.ege.spb.ru/" TargetMode="External"/><Relationship Id="rId4" Type="http://schemas.openxmlformats.org/officeDocument/2006/relationships/hyperlink" Target="https://fipi.ru/eg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fml366.org/uchenikam/gosudarstvennaya-itogovaya-attestatsiya" TargetMode="External"/><Relationship Id="rId3" Type="http://schemas.openxmlformats.org/officeDocument/2006/relationships/hyperlink" Target="http://www.fml366.spb.ru/sites/default/files/poryadok_ooo.pdf" TargetMode="External"/><Relationship Id="rId7" Type="http://schemas.openxmlformats.org/officeDocument/2006/relationships/hyperlink" Target="https://www.ege.spb.ru/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ge.spb.ru/" TargetMode="External"/><Relationship Id="rId5" Type="http://schemas.openxmlformats.org/officeDocument/2006/relationships/hyperlink" Target="https://fipi.ru/ege" TargetMode="External"/><Relationship Id="rId4" Type="http://schemas.openxmlformats.org/officeDocument/2006/relationships/hyperlink" Target="http://obrnadzor.gov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 txBox="1">
            <a:spLocks noGrp="1"/>
          </p:cNvSpPr>
          <p:nvPr>
            <p:ph type="body" idx="1"/>
          </p:nvPr>
        </p:nvSpPr>
        <p:spPr>
          <a:xfrm>
            <a:off x="344957" y="1214754"/>
            <a:ext cx="8454085" cy="187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975" rIns="0" bIns="0" anchor="t" anchorCtr="0">
            <a:spAutoFit/>
          </a:bodyPr>
          <a:lstStyle/>
          <a:p>
            <a:pPr marL="190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 b="1" dirty="0">
                <a:solidFill>
                  <a:srgbClr val="548ED4"/>
                </a:solidFill>
                <a:latin typeface="Calibri"/>
                <a:ea typeface="Calibri"/>
                <a:cs typeface="Calibri"/>
                <a:sym typeface="Calibri"/>
              </a:rPr>
              <a:t>ЕГЭ – </a:t>
            </a:r>
            <a:r>
              <a:rPr lang="en-US" sz="5900" b="1" dirty="0" smtClean="0">
                <a:solidFill>
                  <a:srgbClr val="548ED4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sz="59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"/>
          <p:cNvSpPr txBox="1"/>
          <p:nvPr/>
        </p:nvSpPr>
        <p:spPr>
          <a:xfrm>
            <a:off x="1351025" y="5257546"/>
            <a:ext cx="6943725" cy="68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err="1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Трушова</a:t>
            </a:r>
            <a:r>
              <a:rPr lang="ru-RU" sz="2200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Инна Ивановна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 err="1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заместитель</a:t>
            </a:r>
            <a:r>
              <a:rPr lang="en-US" sz="2200" b="0" i="0" u="none" strike="noStrike" cap="none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директора</a:t>
            </a:r>
            <a:r>
              <a:rPr lang="en-US" sz="22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по</a:t>
            </a:r>
            <a:r>
              <a:rPr lang="en-US" sz="22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учебно-воспитательной</a:t>
            </a:r>
            <a:r>
              <a:rPr lang="en-US" sz="22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работе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4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351" y="260731"/>
            <a:ext cx="1331595" cy="133159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"/>
          <p:cNvSpPr txBox="1"/>
          <p:nvPr/>
        </p:nvSpPr>
        <p:spPr>
          <a:xfrm>
            <a:off x="1554607" y="854709"/>
            <a:ext cx="5550535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ГБОУ ФМЛ №366 </a:t>
            </a:r>
            <a:endParaRPr lang="en-US" sz="1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Московского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района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Санкт-Петербурга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54" y="687823"/>
            <a:ext cx="86503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Регистрация на ЕГЭ завершается 1 февраля!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Изменить предметы можно и после 1 февраля, </a:t>
            </a:r>
          </a:p>
          <a:p>
            <a:pPr algn="ctr"/>
            <a:r>
              <a:rPr lang="ru-RU" sz="2000" dirty="0" smtClean="0"/>
              <a:t>но с указанием уважительной причины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 algn="ctr"/>
            <a:r>
              <a:rPr lang="ru-RU" sz="2000" dirty="0" smtClean="0"/>
              <a:t>С этого года предоставлена возможность изменять выбор уровня </a:t>
            </a:r>
          </a:p>
          <a:p>
            <a:pPr algn="ctr"/>
            <a:r>
              <a:rPr lang="ru-RU" sz="2000" b="1" dirty="0" smtClean="0"/>
              <a:t>математики (базовый или профильный) </a:t>
            </a:r>
            <a:r>
              <a:rPr lang="ru-RU" sz="2000" dirty="0" smtClean="0"/>
              <a:t>после 1 февраля без дополнительных документов, подтверждающих наличие уважительной причины. Заявление – не позднее чем за две недели до начала соответствующего экзамена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7888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5320" y="1431215"/>
            <a:ext cx="740421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/>
              <a:t>Нормативные правовые документы по итоговому сочинени</a:t>
            </a:r>
            <a:r>
              <a:rPr lang="ru-RU" sz="1800" b="1" dirty="0"/>
              <a:t>ю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dirty="0">
                <a:hlinkClick r:id="rId3"/>
              </a:rPr>
              <a:t>Распоряжение Комитета по образованию от </a:t>
            </a:r>
            <a:r>
              <a:rPr lang="en-US" sz="1800" dirty="0" smtClean="0">
                <a:hlinkClick r:id="rId3"/>
              </a:rPr>
              <a:t>17</a:t>
            </a:r>
            <a:r>
              <a:rPr lang="ru-RU" sz="1800" dirty="0" smtClean="0">
                <a:hlinkClick r:id="rId3"/>
              </a:rPr>
              <a:t>.1</a:t>
            </a:r>
            <a:r>
              <a:rPr lang="en-US" sz="1800" dirty="0">
                <a:hlinkClick r:id="rId3"/>
              </a:rPr>
              <a:t>0</a:t>
            </a:r>
            <a:r>
              <a:rPr lang="ru-RU" sz="1800" dirty="0">
                <a:hlinkClick r:id="rId3"/>
              </a:rPr>
              <a:t>.202</a:t>
            </a:r>
            <a:r>
              <a:rPr lang="en-US" sz="1800" dirty="0">
                <a:hlinkClick r:id="rId3"/>
              </a:rPr>
              <a:t>3</a:t>
            </a:r>
            <a:r>
              <a:rPr lang="ru-RU" sz="1800" dirty="0">
                <a:hlinkClick r:id="rId3"/>
              </a:rPr>
              <a:t> №</a:t>
            </a:r>
            <a:r>
              <a:rPr lang="en-US" sz="1800" dirty="0" smtClean="0">
                <a:hlinkClick r:id="rId3"/>
              </a:rPr>
              <a:t>1315</a:t>
            </a:r>
            <a:r>
              <a:rPr lang="ru-RU" sz="1800" dirty="0" smtClean="0">
                <a:hlinkClick r:id="rId3"/>
              </a:rPr>
              <a:t>-р </a:t>
            </a:r>
            <a:r>
              <a:rPr lang="ru-RU" sz="1800" dirty="0">
                <a:hlinkClick r:id="rId3"/>
              </a:rPr>
              <a:t>"</a:t>
            </a:r>
            <a:r>
              <a:rPr lang="ru-RU" sz="1800" dirty="0" smtClean="0">
                <a:hlinkClick r:id="rId3"/>
              </a:rPr>
              <a:t>Об утверждении Порядка проведения итогового сочинения (изложения) в Санкт-Петербурге</a:t>
            </a:r>
            <a:endParaRPr lang="ru-RU" sz="1800" dirty="0" smtClean="0"/>
          </a:p>
          <a:p>
            <a:pPr lvl="0" algn="just" fontAlgn="base"/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hlinkClick r:id="rId3"/>
              </a:rPr>
              <a:t>Распоряжение Комитета по образованию от </a:t>
            </a:r>
            <a:r>
              <a:rPr lang="en-US" sz="1800" dirty="0">
                <a:hlinkClick r:id="rId3"/>
              </a:rPr>
              <a:t>3</a:t>
            </a:r>
            <a:r>
              <a:rPr lang="ru-RU" sz="1800" dirty="0">
                <a:hlinkClick r:id="rId3"/>
              </a:rPr>
              <a:t>0.1</a:t>
            </a:r>
            <a:r>
              <a:rPr lang="en-US" sz="1800" dirty="0">
                <a:hlinkClick r:id="rId3"/>
              </a:rPr>
              <a:t>0</a:t>
            </a:r>
            <a:r>
              <a:rPr lang="ru-RU" sz="1800" dirty="0">
                <a:hlinkClick r:id="rId3"/>
              </a:rPr>
              <a:t>.202</a:t>
            </a:r>
            <a:r>
              <a:rPr lang="en-US" sz="1800" dirty="0">
                <a:hlinkClick r:id="rId3"/>
              </a:rPr>
              <a:t>3</a:t>
            </a:r>
            <a:r>
              <a:rPr lang="ru-RU" sz="1800" dirty="0">
                <a:hlinkClick r:id="rId3"/>
              </a:rPr>
              <a:t> №</a:t>
            </a:r>
            <a:r>
              <a:rPr lang="en-US" sz="1800" dirty="0">
                <a:hlinkClick r:id="rId3"/>
              </a:rPr>
              <a:t>1392</a:t>
            </a:r>
            <a:r>
              <a:rPr lang="ru-RU" sz="1800" dirty="0">
                <a:hlinkClick r:id="rId3"/>
              </a:rPr>
              <a:t>-р "О проведении итогового сочинения (изложения) в Санкт-Петербурге в 202</a:t>
            </a:r>
            <a:r>
              <a:rPr lang="en-US" sz="1800" dirty="0">
                <a:hlinkClick r:id="rId3"/>
              </a:rPr>
              <a:t>3</a:t>
            </a:r>
            <a:r>
              <a:rPr lang="ru-RU" sz="1800" dirty="0">
                <a:hlinkClick r:id="rId3"/>
              </a:rPr>
              <a:t>/202</a:t>
            </a:r>
            <a:r>
              <a:rPr lang="en-US" sz="1800" dirty="0">
                <a:hlinkClick r:id="rId3"/>
              </a:rPr>
              <a:t>4</a:t>
            </a:r>
            <a:r>
              <a:rPr lang="ru-RU" sz="1800" dirty="0">
                <a:hlinkClick r:id="rId3"/>
              </a:rPr>
              <a:t> учебном </a:t>
            </a:r>
            <a:r>
              <a:rPr lang="ru-RU" sz="1800" dirty="0" smtClean="0">
                <a:hlinkClick r:id="rId3"/>
              </a:rPr>
              <a:t>году“</a:t>
            </a:r>
            <a:endParaRPr lang="en-US" sz="1800" dirty="0" smtClean="0"/>
          </a:p>
          <a:p>
            <a:pPr lvl="0" algn="just" fontAlgn="base"/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5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508" y="1431215"/>
            <a:ext cx="843999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hlinkClick r:id="rId3"/>
              </a:rPr>
              <a:t>1. Структура закрытого банка тем итогового сочинения</a:t>
            </a:r>
            <a:r>
              <a:rPr lang="ru-RU" dirty="0"/>
              <a:t> (уточнена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hlinkClick r:id="rId4"/>
              </a:rPr>
              <a:t>2. Комментарии к разделам закрытого банка тем итогового сочинения</a:t>
            </a:r>
            <a:r>
              <a:rPr lang="ru-RU" dirty="0"/>
              <a:t> (уточнены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hlinkClick r:id="rId5"/>
              </a:rPr>
              <a:t>3. Образец комплекта тем 2023/24 учебного года</a:t>
            </a:r>
            <a:r>
              <a:rPr lang="ru-RU" dirty="0"/>
              <a:t> (обновлен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hlinkClick r:id="rId6"/>
              </a:rPr>
              <a:t>4. Критерии оценивания итогового сочинения (изложения)</a:t>
            </a:r>
            <a:r>
              <a:rPr lang="ru-RU" dirty="0"/>
              <a:t> (без изменений</a:t>
            </a:r>
            <a:r>
              <a:rPr lang="ru-RU" dirty="0" smtClean="0"/>
              <a:t>)</a:t>
            </a:r>
            <a:endParaRPr lang="en-US" dirty="0" smtClean="0"/>
          </a:p>
          <a:p>
            <a:pPr lvl="0" algn="just" fontAlgn="base"/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en-US" dirty="0" smtClean="0"/>
          </a:p>
          <a:p>
            <a:r>
              <a:rPr lang="ru-RU" b="1" dirty="0" smtClean="0">
                <a:hlinkClick r:id="rId7"/>
              </a:rPr>
              <a:t>Письмо </a:t>
            </a:r>
            <a:r>
              <a:rPr lang="ru-RU" b="1" dirty="0" err="1">
                <a:hlinkClick r:id="rId7"/>
              </a:rPr>
              <a:t>Рособрнадзора</a:t>
            </a:r>
            <a:r>
              <a:rPr lang="ru-RU" b="1" dirty="0">
                <a:hlinkClick r:id="rId7"/>
              </a:rPr>
              <a:t> № 04-303 от 21.09.2023 о направлении методических документов, рекомендуемых при организации и проведении итогового сочинения (изложения) в 2023/24 учебном году</a:t>
            </a:r>
            <a:r>
              <a:rPr lang="ru-RU" b="1" dirty="0" smtClean="0"/>
              <a:t>:</a:t>
            </a:r>
            <a:endParaRPr lang="en-US" b="1" dirty="0" smtClean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hlinkClick r:id="rId8"/>
              </a:rPr>
              <a:t>Методические рекомендации по организации и проведению итогового сочинения (изложения) в 2023/24 учебном </a:t>
            </a:r>
            <a:r>
              <a:rPr lang="ru-RU" dirty="0" smtClean="0">
                <a:hlinkClick r:id="rId8"/>
              </a:rPr>
              <a:t>году</a:t>
            </a:r>
            <a:endParaRPr lang="en-US" dirty="0" smtClean="0"/>
          </a:p>
          <a:p>
            <a:endParaRPr lang="ru-RU" dirty="0"/>
          </a:p>
          <a:p>
            <a:r>
              <a:rPr lang="ru-RU" dirty="0">
                <a:hlinkClick r:id="rId9"/>
              </a:rPr>
              <a:t>Правила заполнения бланков итогового сочинения (изложения) в 2023/24 учебном </a:t>
            </a:r>
            <a:r>
              <a:rPr lang="ru-RU" dirty="0" smtClean="0">
                <a:hlinkClick r:id="rId9"/>
              </a:rPr>
              <a:t>году</a:t>
            </a:r>
            <a:endParaRPr lang="en-US" dirty="0" smtClean="0"/>
          </a:p>
          <a:p>
            <a:endParaRPr lang="ru-RU" dirty="0"/>
          </a:p>
          <a:p>
            <a:r>
              <a:rPr lang="ru-RU" dirty="0">
                <a:hlinkClick r:id="rId10"/>
              </a:rPr>
              <a:t>Сборник отчетных форм для проведения итогового сочинения (изложения) в 2023/24 учебном году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428" y="235077"/>
            <a:ext cx="8229142" cy="984885"/>
          </a:xfrm>
        </p:spPr>
        <p:txBody>
          <a:bodyPr/>
          <a:lstStyle/>
          <a:p>
            <a:pPr algn="ctr"/>
            <a:r>
              <a:rPr lang="en-US" dirty="0">
                <a:hlinkClick r:id="rId11"/>
              </a:rPr>
              <a:t>https://</a:t>
            </a:r>
            <a:r>
              <a:rPr lang="en-US" dirty="0" smtClean="0">
                <a:hlinkClick r:id="rId11"/>
              </a:rPr>
              <a:t>fipi.ru/itogovoe-sochinenie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16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На сайте ФГБНУ «ФИПИ» опубликованы следующие материалы:</a:t>
            </a:r>
            <a:r>
              <a:rPr lang="ru-RU" sz="14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61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 txBox="1"/>
          <p:nvPr/>
        </p:nvSpPr>
        <p:spPr>
          <a:xfrm>
            <a:off x="753132" y="3914116"/>
            <a:ext cx="7740650" cy="96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-4445" algn="ctr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Перечень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дополнительных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устройств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которыми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разрешается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пользоваться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время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экзаменов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каждому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предмету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ЕГЭ,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ежегодно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утверждается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приказом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Минобрнауки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России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9"/>
          <p:cNvSpPr txBox="1"/>
          <p:nvPr/>
        </p:nvSpPr>
        <p:spPr>
          <a:xfrm>
            <a:off x="1051966" y="1548129"/>
            <a:ext cx="6639662" cy="145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Работы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оформляются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черной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гелевой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ручкой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1655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Допуск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ЕГЭ </a:t>
            </a:r>
            <a:r>
              <a:rPr lang="en-US" sz="24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при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наличии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паспорта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lang="ru-RU" sz="2400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1655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1387183" y="915217"/>
            <a:ext cx="6409641" cy="39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Правила</a:t>
            </a:r>
            <a:r>
              <a:rPr lang="en-US" dirty="0"/>
              <a:t>, </a:t>
            </a:r>
            <a:r>
              <a:rPr lang="en-US" dirty="0" err="1"/>
              <a:t>обязательные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участников</a:t>
            </a:r>
            <a:r>
              <a:rPr lang="en-US" dirty="0"/>
              <a:t> ЕГЭ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811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34" y="301931"/>
            <a:ext cx="4574196" cy="646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905506" y="3335974"/>
            <a:ext cx="3221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https://obrnadzor.gov.ru/gia/gia-11/poleznaya-informacziya/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77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42" y="356050"/>
            <a:ext cx="4582778" cy="648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201" y="3246845"/>
            <a:ext cx="3236913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12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" t="5547" r="2729" b="4389"/>
          <a:stretch/>
        </p:blipFill>
        <p:spPr bwMode="auto">
          <a:xfrm>
            <a:off x="415999" y="1068148"/>
            <a:ext cx="8380045" cy="453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65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" t="6173" r="3358" b="19895"/>
          <a:stretch/>
        </p:blipFill>
        <p:spPr bwMode="auto">
          <a:xfrm>
            <a:off x="372234" y="1108608"/>
            <a:ext cx="8213416" cy="361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65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"/>
          <p:cNvSpPr txBox="1"/>
          <p:nvPr/>
        </p:nvSpPr>
        <p:spPr>
          <a:xfrm>
            <a:off x="923355" y="667393"/>
            <a:ext cx="7353934" cy="1243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4F81BC"/>
                </a:solidFill>
                <a:latin typeface="Calibri"/>
                <a:ea typeface="Calibri"/>
                <a:cs typeface="Calibri"/>
                <a:sym typeface="Calibri"/>
              </a:rPr>
              <a:t>Узнать о</a:t>
            </a:r>
            <a:r>
              <a:rPr lang="en-US" sz="2000" dirty="0" err="1" smtClean="0">
                <a:solidFill>
                  <a:srgbClr val="4F81BC"/>
                </a:solidFill>
                <a:latin typeface="Calibri"/>
                <a:ea typeface="Calibri"/>
                <a:cs typeface="Calibri"/>
                <a:sym typeface="Calibri"/>
              </a:rPr>
              <a:t>фициальные</a:t>
            </a:r>
            <a:r>
              <a:rPr lang="en-US" sz="2000" dirty="0" smtClean="0">
                <a:solidFill>
                  <a:srgbClr val="4F81B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4F81BC"/>
                </a:solidFill>
                <a:latin typeface="Calibri"/>
                <a:ea typeface="Calibri"/>
                <a:cs typeface="Calibri"/>
                <a:sym typeface="Calibri"/>
              </a:rPr>
              <a:t>результаты</a:t>
            </a:r>
            <a:r>
              <a:rPr lang="en-US" sz="2000" dirty="0">
                <a:solidFill>
                  <a:srgbClr val="4F81B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smtClean="0">
                <a:solidFill>
                  <a:srgbClr val="4F81BC"/>
                </a:solidFill>
                <a:latin typeface="Calibri"/>
                <a:ea typeface="Calibri"/>
                <a:cs typeface="Calibri"/>
                <a:sym typeface="Calibri"/>
              </a:rPr>
              <a:t>ЕГЭ </a:t>
            </a:r>
            <a:endParaRPr lang="ru-RU" sz="2000" dirty="0" smtClean="0">
              <a:solidFill>
                <a:srgbClr val="4F81B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4F81BC"/>
                </a:solidFill>
                <a:latin typeface="Calibri"/>
                <a:ea typeface="Calibri"/>
                <a:cs typeface="Calibri"/>
                <a:sym typeface="Calibri"/>
              </a:rPr>
              <a:t>и подать заявление на апелляцию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065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выпускникам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Санкт-Петербурга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узнать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информационном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портале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i="1" dirty="0">
                <a:solidFill>
                  <a:srgbClr val="548ED4"/>
                </a:solidFill>
                <a:latin typeface="Calibri"/>
                <a:ea typeface="Calibri"/>
                <a:cs typeface="Calibri"/>
                <a:sym typeface="Calibri"/>
              </a:rPr>
              <a:t>https://</a:t>
            </a:r>
            <a:r>
              <a:rPr lang="en-US" sz="2000" i="1" u="sng" dirty="0">
                <a:solidFill>
                  <a:srgbClr val="548ED4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www.ege.spb.ru/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0258" y="2308657"/>
            <a:ext cx="81001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algn="ctr"/>
            <a:r>
              <a:rPr lang="ru-RU" sz="2400" dirty="0">
                <a:latin typeface="Calibri"/>
                <a:ea typeface="Calibri"/>
                <a:cs typeface="Calibri"/>
                <a:sym typeface="Calibri"/>
              </a:rPr>
              <a:t>С 2009 года результаты ЕГЭ не вносят в аттестат выпускника,  поэтому </a:t>
            </a:r>
            <a:r>
              <a:rPr lang="ru-RU" sz="2400" b="1" dirty="0">
                <a:latin typeface="Calibri"/>
                <a:ea typeface="Calibri"/>
                <a:cs typeface="Calibri"/>
                <a:sym typeface="Calibri"/>
              </a:rPr>
              <a:t>нет</a:t>
            </a:r>
            <a:r>
              <a:rPr lang="ru-RU" sz="2400" dirty="0">
                <a:latin typeface="Calibri"/>
                <a:ea typeface="Calibri"/>
                <a:cs typeface="Calibri"/>
                <a:sym typeface="Calibri"/>
              </a:rPr>
              <a:t> официальной государственной системы перевода результата ЕГЭ в оценку  </a:t>
            </a:r>
          </a:p>
          <a:p>
            <a:pPr marL="12700" marR="5080" lvl="0" algn="ctr"/>
            <a:r>
              <a:rPr lang="ru-RU" sz="2400" dirty="0">
                <a:latin typeface="Calibri"/>
                <a:ea typeface="Calibri"/>
                <a:cs typeface="Calibri"/>
                <a:sym typeface="Calibri"/>
              </a:rPr>
              <a:t>по школьной 5-тибальной шкале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02549" y="4489518"/>
            <a:ext cx="7258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alibri"/>
                <a:sym typeface="Calibri"/>
              </a:rPr>
              <a:t>О </a:t>
            </a:r>
            <a:r>
              <a:rPr lang="en-US" sz="2400" dirty="0" err="1">
                <a:latin typeface="Calibri"/>
                <a:sym typeface="Calibri"/>
              </a:rPr>
              <a:t>правилах</a:t>
            </a:r>
            <a:r>
              <a:rPr lang="en-US" sz="2400" dirty="0">
                <a:latin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sym typeface="Calibri"/>
              </a:rPr>
              <a:t>проведения</a:t>
            </a:r>
            <a:r>
              <a:rPr lang="en-US" sz="2400" dirty="0">
                <a:latin typeface="Calibri"/>
                <a:sym typeface="Calibri"/>
              </a:rPr>
              <a:t> ЕГЭ	</a:t>
            </a:r>
            <a:r>
              <a:rPr lang="ru-RU" sz="2400" dirty="0" smtClean="0">
                <a:latin typeface="Calibri"/>
                <a:sym typeface="Calibri"/>
              </a:rPr>
              <a:t> </a:t>
            </a:r>
            <a:r>
              <a:rPr lang="en-US" sz="2400" dirty="0" err="1" smtClean="0">
                <a:latin typeface="Calibri"/>
                <a:sym typeface="Calibri"/>
              </a:rPr>
              <a:t>на</a:t>
            </a:r>
            <a:r>
              <a:rPr lang="en-US" sz="2400" dirty="0" smtClean="0">
                <a:latin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sym typeface="Calibri"/>
              </a:rPr>
              <a:t>сайте</a:t>
            </a:r>
            <a:r>
              <a:rPr lang="en-US" sz="2400" dirty="0">
                <a:latin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sym typeface="Calibri"/>
              </a:rPr>
              <a:t>лицея</a:t>
            </a:r>
            <a:r>
              <a:rPr lang="ru-RU" sz="2400" dirty="0">
                <a:latin typeface="Calibri"/>
                <a:sym typeface="Calibri"/>
              </a:rPr>
              <a:t> в разделе </a:t>
            </a:r>
            <a:r>
              <a:rPr lang="ru-RU" sz="2400" b="1" dirty="0" smtClean="0">
                <a:latin typeface="Calibri"/>
                <a:sym typeface="Calibri"/>
              </a:rPr>
              <a:t>ГИА-2024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3416046" y="496315"/>
            <a:ext cx="2312670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Полезные</a:t>
            </a:r>
            <a:r>
              <a:rPr lang="en-US" dirty="0"/>
              <a:t> </a:t>
            </a:r>
            <a:r>
              <a:rPr lang="en-US" dirty="0" err="1"/>
              <a:t>ссылки</a:t>
            </a:r>
            <a:endParaRPr dirty="0"/>
          </a:p>
        </p:txBody>
      </p:sp>
      <p:sp>
        <p:nvSpPr>
          <p:cNvPr id="141" name="Google Shape;141;p15"/>
          <p:cNvSpPr txBox="1"/>
          <p:nvPr/>
        </p:nvSpPr>
        <p:spPr>
          <a:xfrm>
            <a:off x="930585" y="1230883"/>
            <a:ext cx="7331384" cy="1675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lvl="0" algn="ctr" fontAlgn="base">
              <a:lnSpc>
                <a:spcPct val="150000"/>
              </a:lnSpc>
            </a:pPr>
            <a:r>
              <a:rPr lang="en-US" sz="1800" b="1" dirty="0" smtClean="0">
                <a:latin typeface="Calibri" panose="020F0502020204030204" pitchFamily="34" charset="0"/>
                <a:hlinkClick r:id="rId3"/>
              </a:rPr>
              <a:t>http</a:t>
            </a:r>
            <a:r>
              <a:rPr lang="en-US" sz="1800" b="1" dirty="0">
                <a:latin typeface="Calibri" panose="020F0502020204030204" pitchFamily="34" charset="0"/>
                <a:hlinkClick r:id="rId3"/>
              </a:rPr>
              <a:t>://obrnadzor.gov.ru</a:t>
            </a:r>
            <a:r>
              <a:rPr lang="en-US" sz="1800" b="1" dirty="0" smtClean="0">
                <a:latin typeface="Calibri" panose="020F0502020204030204" pitchFamily="34" charset="0"/>
                <a:hlinkClick r:id="rId3"/>
              </a:rPr>
              <a:t>/</a:t>
            </a:r>
            <a:endParaRPr lang="ru-RU" sz="1800" b="1" dirty="0">
              <a:latin typeface="Calibri" panose="020F0502020204030204" pitchFamily="34" charset="0"/>
            </a:endParaRPr>
          </a:p>
          <a:p>
            <a:pPr marL="12700" lvl="0" algn="ctr">
              <a:lnSpc>
                <a:spcPct val="150000"/>
              </a:lnSpc>
            </a:pPr>
            <a:r>
              <a:rPr lang="en-US" sz="1800" b="1" dirty="0">
                <a:latin typeface="Calibri" panose="020F0502020204030204" pitchFamily="34" charset="0"/>
                <a:sym typeface="Calibri"/>
                <a:hlinkClick r:id="rId4"/>
              </a:rPr>
              <a:t>https://fipi.ru/ege</a:t>
            </a:r>
            <a:r>
              <a:rPr lang="ru-RU" sz="1800" b="1" dirty="0">
                <a:latin typeface="Calibri" panose="020F0502020204030204" pitchFamily="34" charset="0"/>
                <a:sym typeface="Calibri"/>
              </a:rPr>
              <a:t> </a:t>
            </a:r>
            <a:endParaRPr lang="ru-RU" sz="1800" b="1" dirty="0">
              <a:latin typeface="Calibri" panose="020F0502020204030204" pitchFamily="34" charset="0"/>
            </a:endParaRPr>
          </a:p>
          <a:p>
            <a:pPr lvl="0" algn="ctr" fontAlgn="base">
              <a:lnSpc>
                <a:spcPct val="150000"/>
              </a:lnSpc>
            </a:pPr>
            <a:r>
              <a:rPr lang="en-US" sz="1800" b="1" dirty="0">
                <a:latin typeface="Calibri" panose="020F0502020204030204" pitchFamily="34" charset="0"/>
                <a:hlinkClick r:id="rId5"/>
              </a:rPr>
              <a:t>https://</a:t>
            </a:r>
            <a:r>
              <a:rPr lang="en-US" sz="1800" b="1" dirty="0" smtClean="0">
                <a:latin typeface="Calibri" panose="020F0502020204030204" pitchFamily="34" charset="0"/>
                <a:hlinkClick r:id="rId5"/>
              </a:rPr>
              <a:t>www.ege.spb.ru</a:t>
            </a:r>
            <a:endParaRPr lang="ru-RU" dirty="0">
              <a:solidFill>
                <a:srgbClr val="454545"/>
              </a:solidFill>
            </a:endParaRPr>
          </a:p>
          <a:p>
            <a:pPr marL="12700" lvl="0" algn="ctr">
              <a:lnSpc>
                <a:spcPct val="150000"/>
              </a:lnSpc>
            </a:pPr>
            <a:r>
              <a:rPr lang="en-US" sz="1800" b="1" dirty="0">
                <a:latin typeface="Calibri" panose="020F0502020204030204" pitchFamily="34" charset="0"/>
                <a:sym typeface="Calibri"/>
                <a:hlinkClick r:id="rId6"/>
              </a:rPr>
              <a:t>http://</a:t>
            </a:r>
            <a:r>
              <a:rPr lang="en-US" sz="1800" b="1" dirty="0" smtClean="0">
                <a:latin typeface="Calibri" panose="020F0502020204030204" pitchFamily="34" charset="0"/>
                <a:sym typeface="Calibri"/>
                <a:hlinkClick r:id="rId6"/>
              </a:rPr>
              <a:t>fml366.org/uchenikam/gosudarstvennaya-itogovaya-attestatsiya</a:t>
            </a:r>
            <a:endParaRPr lang="ru-RU" sz="2400" dirty="0" smtClean="0">
              <a:solidFill>
                <a:srgbClr val="4F81B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5"/>
          <p:cNvSpPr txBox="1"/>
          <p:nvPr/>
        </p:nvSpPr>
        <p:spPr>
          <a:xfrm>
            <a:off x="1053099" y="3851315"/>
            <a:ext cx="7153359" cy="1982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635" lvl="0" algn="ctr"/>
            <a:r>
              <a:rPr lang="ru-RU" sz="2400" dirty="0" smtClean="0">
                <a:solidFill>
                  <a:srgbClr val="4F81BC"/>
                </a:solidFill>
                <a:latin typeface="Calibri"/>
                <a:ea typeface="Calibri"/>
                <a:cs typeface="Calibri"/>
                <a:sym typeface="Calibri"/>
              </a:rPr>
              <a:t>Контакты</a:t>
            </a:r>
            <a:endParaRPr lang="ru-RU" sz="2400" dirty="0">
              <a:latin typeface="Calibri"/>
              <a:ea typeface="Calibri"/>
              <a:cs typeface="Calibri"/>
              <a:sym typeface="Calibri"/>
            </a:endParaRPr>
          </a:p>
          <a:p>
            <a:pPr marL="12700" lvl="0"/>
            <a:endParaRPr lang="ru-RU" sz="2000" i="1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12700" lvl="0"/>
            <a:r>
              <a:rPr lang="en-US" sz="2000" i="1" dirty="0" smtClean="0"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en-US" sz="2000" i="1" dirty="0" err="1">
                <a:latin typeface="Calibri"/>
                <a:ea typeface="Calibri"/>
                <a:cs typeface="Calibri"/>
                <a:sym typeface="Calibri"/>
              </a:rPr>
              <a:t>Горячая</a:t>
            </a:r>
            <a:r>
              <a:rPr lang="en-US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latin typeface="Calibri"/>
                <a:ea typeface="Calibri"/>
                <a:cs typeface="Calibri"/>
                <a:sym typeface="Calibri"/>
              </a:rPr>
              <a:t>линия</a:t>
            </a:r>
            <a:r>
              <a:rPr lang="en-US" sz="2000" i="1" dirty="0">
                <a:latin typeface="Calibri"/>
                <a:ea typeface="Calibri"/>
                <a:cs typeface="Calibri"/>
                <a:sym typeface="Calibri"/>
              </a:rPr>
              <a:t>» ФМЛ </a:t>
            </a:r>
            <a:r>
              <a:rPr lang="en-US" sz="2000" i="1" dirty="0" smtClean="0">
                <a:latin typeface="Calibri"/>
                <a:ea typeface="Calibri"/>
                <a:cs typeface="Calibri"/>
                <a:sym typeface="Calibri"/>
              </a:rPr>
              <a:t>366</a:t>
            </a:r>
            <a:r>
              <a:rPr lang="ru-RU" sz="2000" i="1" dirty="0" smtClean="0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000" i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i="1" dirty="0">
                <a:latin typeface="Calibri"/>
                <a:ea typeface="Calibri"/>
                <a:cs typeface="Calibri"/>
                <a:sym typeface="Calibri"/>
              </a:rPr>
              <a:t>+7 (812) </a:t>
            </a:r>
            <a:r>
              <a:rPr lang="en-US" sz="2000" i="1" dirty="0" smtClean="0">
                <a:latin typeface="Calibri"/>
                <a:ea typeface="Calibri"/>
                <a:cs typeface="Calibri"/>
                <a:sym typeface="Calibri"/>
              </a:rPr>
              <a:t>388-87-49</a:t>
            </a:r>
            <a:endParaRPr lang="ru-RU" sz="2000" i="1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12700" lvl="0"/>
            <a:endParaRPr lang="ru-RU" sz="2000" i="1" dirty="0">
              <a:latin typeface="Calibri"/>
              <a:ea typeface="Calibri"/>
              <a:cs typeface="Calibri"/>
              <a:sym typeface="Calibri"/>
            </a:endParaRPr>
          </a:p>
          <a:p>
            <a:pPr marL="12700" lvl="0"/>
            <a:r>
              <a:rPr lang="ru-RU" sz="2000" dirty="0" smtClean="0">
                <a:latin typeface="Calibri"/>
                <a:ea typeface="Calibri"/>
                <a:cs typeface="Calibri"/>
                <a:sym typeface="Calibri"/>
              </a:rPr>
              <a:t>Зам. директора по УВР </a:t>
            </a:r>
            <a:r>
              <a:rPr lang="ru-RU" sz="2000" dirty="0" err="1" smtClean="0">
                <a:latin typeface="Calibri"/>
                <a:ea typeface="Calibri"/>
                <a:cs typeface="Calibri"/>
                <a:sym typeface="Calibri"/>
              </a:rPr>
              <a:t>Трушова</a:t>
            </a:r>
            <a:r>
              <a:rPr lang="ru-RU" sz="2000" dirty="0" smtClean="0">
                <a:latin typeface="Calibri"/>
                <a:ea typeface="Calibri"/>
                <a:cs typeface="Calibri"/>
                <a:sym typeface="Calibri"/>
              </a:rPr>
              <a:t> Инна Ивановна: 8-911-947-30-51</a:t>
            </a: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  <a:p>
            <a:pPr marL="291465" marR="5080" lvl="0" indent="-279400">
              <a:lnSpc>
                <a:spcPct val="120000"/>
              </a:lnSpc>
            </a:pPr>
            <a:r>
              <a:rPr lang="en-US" sz="2000" i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u-RU" sz="2000"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0783" y="1844019"/>
            <a:ext cx="844808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dirty="0">
                <a:solidFill>
                  <a:srgbClr val="548ED4"/>
                </a:solidFill>
                <a:latin typeface="Calibri"/>
                <a:ea typeface="Calibri"/>
                <a:cs typeface="Calibri"/>
                <a:sym typeface="Calibri"/>
              </a:rPr>
              <a:t>Нормативные документы</a:t>
            </a:r>
            <a:r>
              <a:rPr lang="ru-RU" sz="2400" dirty="0">
                <a:solidFill>
                  <a:srgbClr val="548ED4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/>
            </a:r>
            <a:br>
              <a:rPr lang="ru-RU" sz="2400" dirty="0">
                <a:solidFill>
                  <a:srgbClr val="548ED4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</a:br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Приказ </a:t>
            </a:r>
            <a:r>
              <a:rPr lang="ru-RU" sz="18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Минпросвещения</a:t>
            </a:r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и </a:t>
            </a:r>
            <a:r>
              <a:rPr lang="ru-RU" sz="18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Рособрнадзора</a:t>
            </a:r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от 04.04.2023 №233/552 </a:t>
            </a:r>
            <a:endParaRPr lang="en-US" sz="18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fontAlgn="base"/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«Об утверждении Порядка проведения государственной итоговой аттестации</a:t>
            </a:r>
            <a:endParaRPr lang="en-US" sz="18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fontAlgn="base"/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по образовательным программам среднего общего образования</a:t>
            </a:r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»</a:t>
            </a:r>
            <a:endParaRPr lang="ru-RU" sz="18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fontAlgn="base"/>
            <a:endParaRPr lang="ru-RU" sz="18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fontAlgn="base"/>
            <a:r>
              <a:rPr lang="ru-RU" sz="2400" dirty="0">
                <a:solidFill>
                  <a:srgbClr val="548ED4"/>
                </a:solidFill>
                <a:latin typeface="Calibri"/>
                <a:ea typeface="Calibri"/>
                <a:cs typeface="Calibri"/>
              </a:rPr>
              <a:t>Источники информации </a:t>
            </a:r>
          </a:p>
          <a:p>
            <a:pPr algn="ctr" fontAlgn="base"/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n-US" sz="18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fontAlgn="base"/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hlinkClick r:id="rId4"/>
              </a:rPr>
              <a:t>http://obrnadzor</a:t>
            </a:r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hlinkClick r:id="rId4"/>
              </a:rPr>
              <a:t>.</a:t>
            </a:r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hlinkClick r:id="rId4"/>
              </a:rPr>
              <a:t>gov.ru/</a:t>
            </a:r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- </a:t>
            </a:r>
            <a:r>
              <a:rPr lang="ru-RU" sz="18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Рособрнадзор</a:t>
            </a:r>
            <a:endParaRPr lang="ru-RU" sz="18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fontAlgn="base"/>
            <a:endParaRPr lang="ru-RU" sz="18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2700" lvl="0"/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sym typeface="Calibri"/>
                <a:hlinkClick r:id="rId5"/>
              </a:rPr>
              <a:t>https://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sym typeface="Calibri"/>
                <a:hlinkClick r:id="rId5"/>
              </a:rPr>
              <a:t>fipi.ru/ege</a:t>
            </a:r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sym typeface="Calibri"/>
              </a:rPr>
              <a:t> - Федеральный институт педагогических измерений</a:t>
            </a:r>
            <a:endParaRPr lang="en-US" sz="1800" b="1" dirty="0">
              <a:solidFill>
                <a:schemeClr val="tx1"/>
              </a:solidFill>
              <a:latin typeface="Calibri" panose="020F0502020204030204" pitchFamily="34" charset="0"/>
              <a:sym typeface="Calibri"/>
            </a:endParaRPr>
          </a:p>
          <a:p>
            <a:pPr algn="ctr" fontAlgn="base"/>
            <a:endParaRPr lang="ru-RU" sz="18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fontAlgn="base"/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hlinkClick r:id="rId6"/>
              </a:rPr>
              <a:t>https://www.ege.spb.ru/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- </a:t>
            </a:r>
            <a:r>
              <a:rPr lang="ru-RU" u="sng" dirty="0" smtClean="0">
                <a:solidFill>
                  <a:schemeClr val="tx1"/>
                </a:solidFill>
                <a:hlinkClick r:id="rId7"/>
              </a:rPr>
              <a:t>Официальный </a:t>
            </a:r>
            <a:r>
              <a:rPr lang="ru-RU" u="sng" dirty="0">
                <a:solidFill>
                  <a:schemeClr val="tx1"/>
                </a:solidFill>
                <a:hlinkClick r:id="rId7"/>
              </a:rPr>
              <a:t>информационный портал государственной итоговой аттестации выпускников 9 и 11 классов в </a:t>
            </a:r>
            <a:r>
              <a:rPr lang="ru-RU" u="sng" dirty="0" smtClean="0">
                <a:solidFill>
                  <a:schemeClr val="tx1"/>
                </a:solidFill>
                <a:hlinkClick r:id="rId7"/>
              </a:rPr>
              <a:t>Санкт-Петербурге</a:t>
            </a:r>
            <a:endParaRPr lang="en-US" u="sng" dirty="0" smtClean="0">
              <a:solidFill>
                <a:schemeClr val="tx1"/>
              </a:solidFill>
            </a:endParaRPr>
          </a:p>
          <a:p>
            <a:pPr algn="ctr" fontAlgn="base"/>
            <a:endParaRPr lang="ru-RU" dirty="0" smtClean="0">
              <a:solidFill>
                <a:srgbClr val="454545"/>
              </a:solidFill>
            </a:endParaRPr>
          </a:p>
          <a:p>
            <a:pPr marL="12700" lvl="0" algn="ctr"/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sym typeface="Calibri"/>
                <a:hlinkClick r:id="rId8"/>
              </a:rPr>
              <a:t>http://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sym typeface="Calibri"/>
                <a:hlinkClick r:id="rId8"/>
              </a:rPr>
              <a:t>fml366.org/uchenikam/gosudarstvennaya-itogovaya-attestatsiya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sym typeface="Calibri"/>
              </a:rPr>
              <a:t>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sym typeface="Calibri"/>
              </a:rPr>
              <a:t>страница сайта </a:t>
            </a:r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  <a:sym typeface="Calibri"/>
              </a:rPr>
              <a:t>лицея</a:t>
            </a:r>
            <a:endParaRPr lang="en-US" sz="1800" b="1" dirty="0">
              <a:solidFill>
                <a:schemeClr val="tx1"/>
              </a:solidFill>
              <a:latin typeface="Calibri" panose="020F0502020204030204" pitchFamily="34" charset="0"/>
              <a:sym typeface="Calibri"/>
            </a:endParaRPr>
          </a:p>
        </p:txBody>
      </p:sp>
      <p:sp>
        <p:nvSpPr>
          <p:cNvPr id="17" name="Google Shape;54;p2"/>
          <p:cNvSpPr txBox="1">
            <a:spLocks noGrp="1"/>
          </p:cNvSpPr>
          <p:nvPr>
            <p:ph type="title"/>
          </p:nvPr>
        </p:nvSpPr>
        <p:spPr>
          <a:xfrm>
            <a:off x="372231" y="597002"/>
            <a:ext cx="8496638" cy="112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548ED4"/>
                </a:solidFill>
              </a:rPr>
              <a:t>Единый</a:t>
            </a:r>
            <a:r>
              <a:rPr lang="en-US" dirty="0">
                <a:solidFill>
                  <a:srgbClr val="548ED4"/>
                </a:solidFill>
              </a:rPr>
              <a:t> </a:t>
            </a:r>
            <a:r>
              <a:rPr lang="en-US" dirty="0" err="1">
                <a:solidFill>
                  <a:srgbClr val="548ED4"/>
                </a:solidFill>
              </a:rPr>
              <a:t>государственный</a:t>
            </a:r>
            <a:r>
              <a:rPr lang="en-US" dirty="0">
                <a:solidFill>
                  <a:srgbClr val="548ED4"/>
                </a:solidFill>
              </a:rPr>
              <a:t> </a:t>
            </a:r>
            <a:r>
              <a:rPr lang="en-US" dirty="0" err="1">
                <a:solidFill>
                  <a:srgbClr val="548ED4"/>
                </a:solidFill>
              </a:rPr>
              <a:t>экзамен</a:t>
            </a:r>
            <a:r>
              <a:rPr lang="en-US" dirty="0">
                <a:solidFill>
                  <a:srgbClr val="548ED4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(ЕГЭ) —</a:t>
            </a:r>
            <a:endParaRPr dirty="0"/>
          </a:p>
          <a:p>
            <a:pPr marL="12700" marR="508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0000"/>
                </a:solidFill>
              </a:rPr>
              <a:t>это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форма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государственной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итоговой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аттестации</a:t>
            </a:r>
            <a:r>
              <a:rPr lang="en-US" dirty="0">
                <a:solidFill>
                  <a:srgbClr val="000000"/>
                </a:solidFill>
              </a:rPr>
              <a:t> (ГИА)  </a:t>
            </a:r>
            <a:r>
              <a:rPr lang="en-US" dirty="0" err="1">
                <a:solidFill>
                  <a:srgbClr val="000000"/>
                </a:solidFill>
              </a:rPr>
              <a:t>по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образовательным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программам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среднего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общего</a:t>
            </a: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 err="1" smtClean="0">
                <a:solidFill>
                  <a:srgbClr val="000000"/>
                </a:solidFill>
              </a:rPr>
              <a:t>образования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"/>
          <p:cNvSpPr txBox="1"/>
          <p:nvPr/>
        </p:nvSpPr>
        <p:spPr>
          <a:xfrm>
            <a:off x="843688" y="5789195"/>
            <a:ext cx="7468949" cy="62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0" i="1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lvl="0"/>
            <a:r>
              <a:rPr lang="en-US" sz="2000" b="0" i="1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Ссылка</a:t>
            </a:r>
            <a:r>
              <a:rPr lang="en-US" sz="20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сайт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Рособрнадзора</a:t>
            </a:r>
            <a:r>
              <a:rPr lang="en-US" sz="20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ru-RU" sz="20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i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https</a:t>
            </a:r>
            <a:r>
              <a:rPr lang="en-US" sz="20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://obrnadzor.gov.ru/tag/ege/</a:t>
            </a:r>
            <a:endParaRPr sz="20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"/>
          <p:cNvSpPr txBox="1">
            <a:spLocks noGrp="1"/>
          </p:cNvSpPr>
          <p:nvPr>
            <p:ph type="title"/>
          </p:nvPr>
        </p:nvSpPr>
        <p:spPr>
          <a:xfrm>
            <a:off x="2557083" y="402794"/>
            <a:ext cx="6465536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548ED4"/>
                </a:solidFill>
              </a:rPr>
              <a:t>Единый</a:t>
            </a:r>
            <a:r>
              <a:rPr lang="en-US" dirty="0">
                <a:solidFill>
                  <a:srgbClr val="548ED4"/>
                </a:solidFill>
              </a:rPr>
              <a:t> </a:t>
            </a:r>
            <a:r>
              <a:rPr lang="en-US" dirty="0" err="1">
                <a:solidFill>
                  <a:srgbClr val="548ED4"/>
                </a:solidFill>
              </a:rPr>
              <a:t>государственный</a:t>
            </a:r>
            <a:r>
              <a:rPr lang="en-US" dirty="0">
                <a:solidFill>
                  <a:srgbClr val="548ED4"/>
                </a:solidFill>
              </a:rPr>
              <a:t> </a:t>
            </a:r>
            <a:r>
              <a:rPr lang="en-US" dirty="0" err="1" smtClean="0">
                <a:solidFill>
                  <a:srgbClr val="548ED4"/>
                </a:solidFill>
              </a:rPr>
              <a:t>экзамен</a:t>
            </a:r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8" t="11564" r="15163" b="8875"/>
          <a:stretch/>
        </p:blipFill>
        <p:spPr bwMode="auto">
          <a:xfrm>
            <a:off x="827504" y="1058502"/>
            <a:ext cx="7402095" cy="452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66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"/>
          <p:cNvSpPr txBox="1"/>
          <p:nvPr/>
        </p:nvSpPr>
        <p:spPr>
          <a:xfrm>
            <a:off x="2225478" y="5660738"/>
            <a:ext cx="4705023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2000" i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Ссылка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1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сайт</a:t>
            </a:r>
            <a:r>
              <a:rPr lang="en-US" sz="20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ru-RU" sz="20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i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https</a:t>
            </a:r>
            <a:r>
              <a:rPr lang="en-US" sz="20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://</a:t>
            </a:r>
            <a:r>
              <a:rPr lang="en-US" sz="2000" i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www.ege.spb.ru</a:t>
            </a:r>
            <a:endParaRPr lang="en-US" sz="2000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"/>
          <p:cNvSpPr txBox="1">
            <a:spLocks noGrp="1"/>
          </p:cNvSpPr>
          <p:nvPr>
            <p:ph type="title"/>
          </p:nvPr>
        </p:nvSpPr>
        <p:spPr>
          <a:xfrm>
            <a:off x="1091285" y="402793"/>
            <a:ext cx="7110730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548ED4"/>
                </a:solidFill>
              </a:rPr>
              <a:t>Единый</a:t>
            </a:r>
            <a:r>
              <a:rPr lang="en-US" sz="2000" dirty="0">
                <a:solidFill>
                  <a:srgbClr val="548ED4"/>
                </a:solidFill>
              </a:rPr>
              <a:t> </a:t>
            </a:r>
            <a:r>
              <a:rPr lang="en-US" sz="2000" dirty="0" err="1">
                <a:solidFill>
                  <a:srgbClr val="548ED4"/>
                </a:solidFill>
              </a:rPr>
              <a:t>государственный</a:t>
            </a:r>
            <a:r>
              <a:rPr lang="en-US" sz="2000" dirty="0">
                <a:solidFill>
                  <a:srgbClr val="548ED4"/>
                </a:solidFill>
              </a:rPr>
              <a:t> </a:t>
            </a:r>
            <a:r>
              <a:rPr lang="en-US" sz="2000" dirty="0" err="1" smtClean="0">
                <a:solidFill>
                  <a:srgbClr val="548ED4"/>
                </a:solidFill>
              </a:rPr>
              <a:t>экзамен</a:t>
            </a:r>
            <a:endParaRPr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6" t="10007" r="21436" b="28160"/>
          <a:stretch/>
        </p:blipFill>
        <p:spPr bwMode="auto">
          <a:xfrm>
            <a:off x="844964" y="1252720"/>
            <a:ext cx="7532209" cy="42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09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"/>
          <p:cNvSpPr txBox="1"/>
          <p:nvPr/>
        </p:nvSpPr>
        <p:spPr>
          <a:xfrm>
            <a:off x="2065401" y="6023864"/>
            <a:ext cx="2541270" cy="33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Ссылка на сайт ФИПИ: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"/>
          <p:cNvSpPr txBox="1"/>
          <p:nvPr/>
        </p:nvSpPr>
        <p:spPr>
          <a:xfrm>
            <a:off x="4752594" y="6023864"/>
            <a:ext cx="1891664" cy="33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1" u="none" strike="noStrike" cap="none" dirty="0">
                <a:solidFill>
                  <a:srgbClr val="548ED4"/>
                </a:solidFill>
                <a:latin typeface="Calibri"/>
                <a:ea typeface="Calibri"/>
                <a:cs typeface="Calibri"/>
                <a:sym typeface="Calibri"/>
              </a:rPr>
              <a:t>https://fipi.ru/ege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"/>
          <p:cNvSpPr txBox="1">
            <a:spLocks noGrp="1"/>
          </p:cNvSpPr>
          <p:nvPr>
            <p:ph type="title"/>
          </p:nvPr>
        </p:nvSpPr>
        <p:spPr>
          <a:xfrm>
            <a:off x="1091285" y="402793"/>
            <a:ext cx="7110730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548ED4"/>
                </a:solidFill>
              </a:rPr>
              <a:t>Единый</a:t>
            </a:r>
            <a:r>
              <a:rPr lang="en-US" dirty="0">
                <a:solidFill>
                  <a:srgbClr val="548ED4"/>
                </a:solidFill>
              </a:rPr>
              <a:t> </a:t>
            </a:r>
            <a:r>
              <a:rPr lang="en-US" dirty="0" err="1">
                <a:solidFill>
                  <a:srgbClr val="548ED4"/>
                </a:solidFill>
              </a:rPr>
              <a:t>государственный</a:t>
            </a:r>
            <a:r>
              <a:rPr lang="en-US" dirty="0">
                <a:solidFill>
                  <a:srgbClr val="548ED4"/>
                </a:solidFill>
              </a:rPr>
              <a:t> </a:t>
            </a:r>
            <a:r>
              <a:rPr lang="en-US" dirty="0" err="1" smtClean="0">
                <a:solidFill>
                  <a:srgbClr val="548ED4"/>
                </a:solidFill>
              </a:rPr>
              <a:t>экзамен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5" t="5890" r="13979" b="19006"/>
          <a:stretch/>
        </p:blipFill>
        <p:spPr bwMode="auto">
          <a:xfrm>
            <a:off x="1132885" y="1181434"/>
            <a:ext cx="6643561" cy="409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79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/>
          <p:nvPr/>
        </p:nvSpPr>
        <p:spPr>
          <a:xfrm>
            <a:off x="592585" y="1664376"/>
            <a:ext cx="8050530" cy="438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6510" marR="0" lvl="0" indent="0" algn="ctr" rtl="0">
              <a:lnSpc>
                <a:spcPct val="10805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b="0" i="0" u="none" strike="noStrike" cap="none" dirty="0" smtClean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6510" marR="0" lvl="0" indent="0" algn="ctr" rtl="0">
              <a:lnSpc>
                <a:spcPct val="108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Для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получения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аттестата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выпускники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текущего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года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сдают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обязательные</a:t>
            </a:r>
            <a:endParaRPr sz="18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4130" marR="0" lvl="0" indent="0" algn="ctr" rtl="0">
              <a:lnSpc>
                <a:spcPct val="108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предметы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— </a:t>
            </a:r>
            <a:r>
              <a:rPr lang="en-US" sz="1800" b="0" i="0" u="none" strike="noStrike" cap="none" dirty="0" err="1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русский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dirty="0" err="1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язык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и </a:t>
            </a:r>
            <a:r>
              <a:rPr lang="en-US" sz="1800" b="0" i="0" u="none" strike="noStrike" cap="none" dirty="0" err="1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математику</a:t>
            </a:r>
            <a:endParaRPr sz="18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/>
            <a:r>
              <a:rPr lang="ru-RU" sz="1800" dirty="0" smtClean="0">
                <a:solidFill>
                  <a:srgbClr val="212529"/>
                </a:solidFill>
                <a:latin typeface="-apple-system"/>
              </a:rPr>
              <a:t>    Математика</a:t>
            </a:r>
            <a:r>
              <a:rPr lang="ru-RU" sz="1800" dirty="0">
                <a:solidFill>
                  <a:srgbClr val="212529"/>
                </a:solidFill>
                <a:latin typeface="-apple-system"/>
              </a:rPr>
              <a:t> разделена на два уровня (один на выбор):</a:t>
            </a:r>
          </a:p>
          <a:p>
            <a:pPr lvl="0">
              <a:buFont typeface="Arial"/>
              <a:buChar char="•"/>
            </a:pPr>
            <a:r>
              <a:rPr lang="ru-RU" sz="1800" b="1" dirty="0">
                <a:solidFill>
                  <a:srgbClr val="212529"/>
                </a:solidFill>
                <a:latin typeface="-apple-system"/>
              </a:rPr>
              <a:t>профильная,</a:t>
            </a:r>
            <a:r>
              <a:rPr lang="ru-RU" sz="1800" dirty="0">
                <a:solidFill>
                  <a:srgbClr val="212529"/>
                </a:solidFill>
                <a:latin typeface="-apple-system"/>
              </a:rPr>
              <a:t> необходимая для последующего поступления в вуз;</a:t>
            </a:r>
          </a:p>
          <a:p>
            <a:pPr lvl="0">
              <a:buFont typeface="Arial"/>
              <a:buChar char="•"/>
            </a:pPr>
            <a:r>
              <a:rPr lang="ru-RU" sz="1800" b="1" dirty="0">
                <a:solidFill>
                  <a:srgbClr val="212529"/>
                </a:solidFill>
                <a:latin typeface="-apple-system"/>
              </a:rPr>
              <a:t>базовая,</a:t>
            </a:r>
            <a:r>
              <a:rPr lang="ru-RU" sz="1800" dirty="0">
                <a:solidFill>
                  <a:srgbClr val="212529"/>
                </a:solidFill>
                <a:latin typeface="-apple-system"/>
              </a:rPr>
              <a:t> необходимая для получения аттестата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endParaRPr sz="19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032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Другие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предметы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ЕГЭ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участники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сдают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добровольной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основе</a:t>
            </a:r>
            <a:endParaRPr sz="18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endParaRPr sz="19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920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Все </a:t>
            </a:r>
            <a:r>
              <a:rPr lang="en-US" sz="1800" b="0" i="0" u="none" strike="noStrike" cap="none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ученики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11-х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классов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ФМЛ № 366 </a:t>
            </a:r>
            <a:r>
              <a:rPr lang="en-US" sz="1800" b="0" i="0" u="none" strike="noStrike" cap="none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заполн</a:t>
            </a:r>
            <a:r>
              <a:rPr lang="ru-RU" sz="1800" b="0" i="0" u="none" strike="noStrike" cap="none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яют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8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556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согласие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обработку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персональных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данных</a:t>
            </a:r>
            <a:endParaRPr lang="ru-RU" sz="1800" b="0" i="0" u="none" strike="noStrike" cap="none" dirty="0" smtClean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556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</a:pPr>
            <a:r>
              <a:rPr lang="ru-RU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</a:t>
            </a:r>
            <a:r>
              <a:rPr lang="ru-RU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аявление на итоговое сочинение</a:t>
            </a:r>
            <a:endParaRPr sz="18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55600" marR="0" lvl="0" indent="-342900" algn="l" rtl="0">
              <a:lnSpc>
                <a:spcPct val="119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заявление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1800" b="0" i="0" u="none" strike="noStrike" cap="none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выбор ЕГЭ</a:t>
            </a:r>
          </a:p>
          <a:p>
            <a:pPr marL="12700" marR="0" lvl="0" algn="l" rtl="0">
              <a:lnSpc>
                <a:spcPct val="119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ru-RU" sz="1800" dirty="0" smtClean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2700" marR="0" lvl="0" algn="l" rtl="0">
              <a:lnSpc>
                <a:spcPct val="119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600" b="0" i="1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Ссылка</a:t>
            </a:r>
            <a:r>
              <a:rPr lang="en-US" sz="16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16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сайт</a:t>
            </a:r>
            <a:r>
              <a:rPr lang="en-US" sz="16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ФИПИ:	</a:t>
            </a:r>
            <a:r>
              <a:rPr lang="en-US" sz="1600" b="0" i="1" u="none" strike="noStrike" cap="none" dirty="0">
                <a:solidFill>
                  <a:srgbClr val="548ED4"/>
                </a:solidFill>
                <a:latin typeface="Calibri"/>
                <a:ea typeface="Calibri"/>
                <a:cs typeface="Calibri"/>
                <a:sym typeface="Calibri"/>
              </a:rPr>
              <a:t>https://fipi.ru/ege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1545579" y="825408"/>
            <a:ext cx="6263235" cy="68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ЕГЭ </a:t>
            </a:r>
            <a:r>
              <a:rPr lang="en-US" sz="2200" dirty="0" err="1"/>
              <a:t>проводится</a:t>
            </a:r>
            <a:r>
              <a:rPr lang="en-US" sz="2200" dirty="0"/>
              <a:t> </a:t>
            </a:r>
            <a:r>
              <a:rPr lang="en-US" sz="2200" dirty="0" err="1"/>
              <a:t>по</a:t>
            </a:r>
            <a:r>
              <a:rPr lang="en-US" sz="2200" dirty="0"/>
              <a:t> 15 </a:t>
            </a:r>
            <a:r>
              <a:rPr lang="en-US" sz="2200" dirty="0" err="1"/>
              <a:t>учебным</a:t>
            </a:r>
            <a:r>
              <a:rPr lang="en-US" sz="2200" dirty="0"/>
              <a:t> </a:t>
            </a:r>
            <a:r>
              <a:rPr lang="en-US" sz="2200" dirty="0" err="1" smtClean="0"/>
              <a:t>предметам</a:t>
            </a:r>
            <a:r>
              <a:rPr lang="ru-RU" sz="2200" dirty="0"/>
              <a:t/>
            </a:r>
            <a:br>
              <a:rPr lang="ru-RU" sz="2200" dirty="0"/>
            </a:br>
            <a:endParaRPr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"/>
          <p:cNvSpPr txBox="1">
            <a:spLocks noGrp="1"/>
          </p:cNvSpPr>
          <p:nvPr>
            <p:ph type="title"/>
          </p:nvPr>
        </p:nvSpPr>
        <p:spPr>
          <a:xfrm>
            <a:off x="538348" y="105605"/>
            <a:ext cx="8229142" cy="813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5575" rIns="0" bIns="0" anchor="t" anchorCtr="0">
            <a:spAutoFit/>
          </a:bodyPr>
          <a:lstStyle/>
          <a:p>
            <a:pPr marL="1344930" marR="5080" lvl="0" indent="-97281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1A1A1A"/>
                </a:solidFill>
              </a:rPr>
              <a:t>Совместными</a:t>
            </a:r>
            <a:r>
              <a:rPr lang="en-US" sz="2000" dirty="0">
                <a:solidFill>
                  <a:srgbClr val="1A1A1A"/>
                </a:solidFill>
              </a:rPr>
              <a:t> </a:t>
            </a:r>
            <a:r>
              <a:rPr lang="en-US" sz="2000" dirty="0" err="1">
                <a:solidFill>
                  <a:srgbClr val="1A1A1A"/>
                </a:solidFill>
              </a:rPr>
              <a:t>приказами</a:t>
            </a:r>
            <a:r>
              <a:rPr lang="en-US" sz="2000" dirty="0">
                <a:solidFill>
                  <a:srgbClr val="1A1A1A"/>
                </a:solidFill>
              </a:rPr>
              <a:t> </a:t>
            </a:r>
            <a:r>
              <a:rPr lang="en-US" sz="2000" dirty="0" err="1">
                <a:solidFill>
                  <a:srgbClr val="1A1A1A"/>
                </a:solidFill>
              </a:rPr>
              <a:t>Минпросвещения</a:t>
            </a:r>
            <a:r>
              <a:rPr lang="en-US" sz="2000" dirty="0">
                <a:solidFill>
                  <a:srgbClr val="1A1A1A"/>
                </a:solidFill>
              </a:rPr>
              <a:t> </a:t>
            </a:r>
            <a:r>
              <a:rPr lang="en-US" sz="2000" dirty="0" err="1">
                <a:solidFill>
                  <a:srgbClr val="1A1A1A"/>
                </a:solidFill>
              </a:rPr>
              <a:t>России</a:t>
            </a:r>
            <a:r>
              <a:rPr lang="en-US" sz="2000" dirty="0">
                <a:solidFill>
                  <a:srgbClr val="1A1A1A"/>
                </a:solidFill>
              </a:rPr>
              <a:t> и </a:t>
            </a:r>
            <a:r>
              <a:rPr lang="en-US" sz="2000" dirty="0" err="1" smtClean="0">
                <a:solidFill>
                  <a:srgbClr val="1A1A1A"/>
                </a:solidFill>
              </a:rPr>
              <a:t>Рособрнадзора</a:t>
            </a:r>
            <a:r>
              <a:rPr lang="ru-RU" sz="2000" dirty="0">
                <a:solidFill>
                  <a:srgbClr val="1A1A1A"/>
                </a:solidFill>
              </a:rPr>
              <a:t> </a:t>
            </a:r>
            <a:r>
              <a:rPr lang="en-US" sz="2000" dirty="0" err="1" smtClean="0">
                <a:solidFill>
                  <a:srgbClr val="1A1A1A"/>
                </a:solidFill>
              </a:rPr>
              <a:t>утвержд</a:t>
            </a:r>
            <a:r>
              <a:rPr lang="ru-RU" sz="2000" dirty="0" err="1" smtClean="0">
                <a:solidFill>
                  <a:srgbClr val="1A1A1A"/>
                </a:solidFill>
              </a:rPr>
              <a:t>ается</a:t>
            </a:r>
            <a:r>
              <a:rPr lang="en-US" sz="2000" dirty="0" smtClean="0">
                <a:solidFill>
                  <a:srgbClr val="1A1A1A"/>
                </a:solidFill>
              </a:rPr>
              <a:t> </a:t>
            </a:r>
            <a:r>
              <a:rPr lang="en-US" sz="2000" dirty="0" err="1">
                <a:solidFill>
                  <a:srgbClr val="1A1A1A"/>
                </a:solidFill>
              </a:rPr>
              <a:t>расписание</a:t>
            </a:r>
            <a:r>
              <a:rPr lang="en-US" sz="2000" dirty="0">
                <a:solidFill>
                  <a:srgbClr val="1A1A1A"/>
                </a:solidFill>
              </a:rPr>
              <a:t> </a:t>
            </a:r>
            <a:r>
              <a:rPr lang="en-US" sz="2000" dirty="0" err="1">
                <a:solidFill>
                  <a:srgbClr val="1A1A1A"/>
                </a:solidFill>
              </a:rPr>
              <a:t>единого</a:t>
            </a:r>
            <a:r>
              <a:rPr lang="en-US" sz="2000" dirty="0">
                <a:solidFill>
                  <a:srgbClr val="1A1A1A"/>
                </a:solidFill>
              </a:rPr>
              <a:t> </a:t>
            </a:r>
            <a:r>
              <a:rPr lang="en-US" sz="2000" dirty="0" err="1" smtClean="0">
                <a:solidFill>
                  <a:srgbClr val="1A1A1A"/>
                </a:solidFill>
              </a:rPr>
              <a:t>государственного</a:t>
            </a:r>
            <a:r>
              <a:rPr lang="ru-RU" sz="2000" dirty="0" smtClean="0">
                <a:solidFill>
                  <a:srgbClr val="1A1A1A"/>
                </a:solidFill>
              </a:rPr>
              <a:t> экзамена</a:t>
            </a:r>
            <a:endParaRPr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4074" y="1003412"/>
            <a:ext cx="8294336" cy="5688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Bef>
                <a:spcPts val="1100"/>
              </a:spcBef>
            </a:pPr>
            <a:r>
              <a:rPr lang="ru-RU" sz="2000" b="1" dirty="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Проект расписания </a:t>
            </a:r>
            <a:r>
              <a:rPr lang="ru-RU" sz="2000" b="1" dirty="0" smtClean="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на 2024 год (основной </a:t>
            </a:r>
            <a:r>
              <a:rPr lang="ru-RU" sz="2000" b="1" dirty="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период)</a:t>
            </a:r>
          </a:p>
          <a:p>
            <a:pPr indent="450215" algn="just">
              <a:spcBef>
                <a:spcPts val="1100"/>
              </a:spcBef>
            </a:pPr>
            <a:r>
              <a:rPr lang="ru-RU" sz="1800" dirty="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23 </a:t>
            </a:r>
            <a:r>
              <a:rPr lang="ru-RU" sz="1800" dirty="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мая (четверг) – география, литература, химия;</a:t>
            </a:r>
          </a:p>
          <a:p>
            <a:pPr indent="450215" algn="just">
              <a:spcBef>
                <a:spcPts val="1100"/>
              </a:spcBef>
            </a:pPr>
            <a:r>
              <a:rPr lang="ru-RU" sz="1800" dirty="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28 мая (вторник) – русский язык;</a:t>
            </a:r>
          </a:p>
          <a:p>
            <a:pPr indent="450215" algn="just">
              <a:spcBef>
                <a:spcPts val="1100"/>
              </a:spcBef>
            </a:pPr>
            <a:r>
              <a:rPr lang="ru-RU" sz="1800" dirty="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31 мая (пятница) – ЕГЭ по математике базового уровня, ЕГЭ по математике профильного уровня;</a:t>
            </a:r>
          </a:p>
          <a:p>
            <a:pPr indent="450215" algn="just">
              <a:spcBef>
                <a:spcPts val="1100"/>
              </a:spcBef>
            </a:pPr>
            <a:r>
              <a:rPr lang="ru-RU" sz="1800" dirty="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4 июня (вторник) – обществознание;</a:t>
            </a:r>
          </a:p>
          <a:p>
            <a:pPr indent="450215" algn="just">
              <a:spcBef>
                <a:spcPts val="1100"/>
              </a:spcBef>
            </a:pPr>
            <a:r>
              <a:rPr lang="ru-RU" sz="1800" dirty="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7 июня (пятница) – информатика;</a:t>
            </a:r>
          </a:p>
          <a:p>
            <a:pPr indent="450215" algn="just">
              <a:spcBef>
                <a:spcPts val="1100"/>
              </a:spcBef>
            </a:pPr>
            <a:r>
              <a:rPr lang="ru-RU" sz="1800" dirty="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8 июня (суббота) – информатика;</a:t>
            </a:r>
          </a:p>
          <a:p>
            <a:pPr indent="450215" algn="just">
              <a:spcBef>
                <a:spcPts val="1100"/>
              </a:spcBef>
            </a:pPr>
            <a:r>
              <a:rPr lang="ru-RU" sz="1800" dirty="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10 июня (понедельник) – история, физика;</a:t>
            </a:r>
          </a:p>
          <a:p>
            <a:pPr indent="450215" algn="just">
              <a:spcBef>
                <a:spcPts val="1100"/>
              </a:spcBef>
            </a:pPr>
            <a:r>
              <a:rPr lang="ru-RU" sz="1800" dirty="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13 июня (четверг) – биология, иностранные языки (английский, испанский, китайский, немецкий, французский) (письменная часть);</a:t>
            </a:r>
          </a:p>
          <a:p>
            <a:pPr indent="450215" algn="just">
              <a:spcBef>
                <a:spcPts val="1100"/>
              </a:spcBef>
            </a:pPr>
            <a:r>
              <a:rPr lang="ru-RU" sz="1800" dirty="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17 июня (понедельник) – иностранные языки (английский, испанский, китайский, немецкий, французский) (устная часть);</a:t>
            </a:r>
          </a:p>
          <a:p>
            <a:pPr indent="450215" algn="just">
              <a:spcBef>
                <a:spcPts val="1100"/>
              </a:spcBef>
            </a:pPr>
            <a:r>
              <a:rPr lang="ru-RU" sz="1800" dirty="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18 июня (вторник) – иностранные языки (английский, испанский, китайский, немецкий, французский) (устная часть).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923340" y="769366"/>
            <a:ext cx="7314565" cy="102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err="1" smtClean="0"/>
              <a:t>Допуск</a:t>
            </a:r>
            <a:r>
              <a:rPr lang="en-US" sz="2200" dirty="0" smtClean="0"/>
              <a:t> </a:t>
            </a:r>
            <a:r>
              <a:rPr lang="en-US" sz="2200" dirty="0" err="1"/>
              <a:t>выпускников</a:t>
            </a:r>
            <a:r>
              <a:rPr lang="en-US" sz="2200" dirty="0"/>
              <a:t> к </a:t>
            </a:r>
            <a:r>
              <a:rPr lang="en-US" sz="2200" dirty="0" err="1"/>
              <a:t>государственной</a:t>
            </a:r>
            <a:r>
              <a:rPr lang="en-US" sz="2200" dirty="0"/>
              <a:t> </a:t>
            </a:r>
            <a:r>
              <a:rPr lang="en-US" sz="2200" dirty="0" err="1"/>
              <a:t>итоговой</a:t>
            </a:r>
            <a:r>
              <a:rPr lang="en-US" sz="2200" dirty="0"/>
              <a:t> </a:t>
            </a:r>
            <a:r>
              <a:rPr lang="en-US" sz="2200" dirty="0" err="1"/>
              <a:t>аттестации</a:t>
            </a:r>
            <a:r>
              <a:rPr lang="en-US" sz="2200" dirty="0"/>
              <a:t>:</a:t>
            </a:r>
            <a:endParaRPr sz="2200" dirty="0"/>
          </a:p>
        </p:txBody>
      </p:sp>
      <p:sp>
        <p:nvSpPr>
          <p:cNvPr id="76" name="Google Shape;76;p5"/>
          <p:cNvSpPr txBox="1"/>
          <p:nvPr/>
        </p:nvSpPr>
        <p:spPr>
          <a:xfrm>
            <a:off x="1051965" y="2257361"/>
            <a:ext cx="7396120" cy="185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зачет</a:t>
            </a:r>
            <a:r>
              <a: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по</a:t>
            </a:r>
            <a:r>
              <a: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итоговому</a:t>
            </a:r>
            <a:r>
              <a: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сочинению</a:t>
            </a:r>
            <a:r>
              <a:rPr lang="en-US" sz="240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u-RU" sz="2400" dirty="0" smtClean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ru-RU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первая среда декабря, </a:t>
            </a:r>
            <a:r>
              <a:rPr lang="ru-RU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6.12.2023, 7.02.2024, 10.04.2024)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endParaRPr sz="2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годовые</a:t>
            </a:r>
            <a:r>
              <a: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отметки</a:t>
            </a:r>
            <a:r>
              <a: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по</a:t>
            </a:r>
            <a:r>
              <a: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всем</a:t>
            </a:r>
            <a:r>
              <a: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предметам</a:t>
            </a:r>
            <a:r>
              <a: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не</a:t>
            </a:r>
            <a:r>
              <a: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ниже</a:t>
            </a:r>
            <a:r>
              <a: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«3»</a:t>
            </a:r>
            <a:endParaRPr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01" y="223880"/>
            <a:ext cx="4682747" cy="656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303695" y="3167390"/>
            <a:ext cx="2760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https://obrnadzor.gov.ru/gia/gia-11/poleznaya-informacziya/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491</Words>
  <Application>Microsoft Office PowerPoint</Application>
  <PresentationFormat>Экран (4:3)</PresentationFormat>
  <Paragraphs>112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Helvetica Neue</vt:lpstr>
      <vt:lpstr>-apple-system</vt:lpstr>
      <vt:lpstr>Office Theme</vt:lpstr>
      <vt:lpstr>Презентация PowerPoint</vt:lpstr>
      <vt:lpstr>Единый государственный экзамен (ЕГЭ) — это форма государственной итоговой аттестации (ГИА)  по образовательным программам среднего общего  образования</vt:lpstr>
      <vt:lpstr>Единый государственный экзамен</vt:lpstr>
      <vt:lpstr>Единый государственный экзамен</vt:lpstr>
      <vt:lpstr>Единый государственный экзамен</vt:lpstr>
      <vt:lpstr>ЕГЭ проводится по 15 учебным предметам </vt:lpstr>
      <vt:lpstr>Совместными приказами Минпросвещения России и Рособрнадзора утверждается расписание единого государственного экзамена</vt:lpstr>
      <vt:lpstr> Допуск выпускников к государственной итоговой аттестации:</vt:lpstr>
      <vt:lpstr>Презентация PowerPoint</vt:lpstr>
      <vt:lpstr>Презентация PowerPoint</vt:lpstr>
      <vt:lpstr>Презентация PowerPoint</vt:lpstr>
      <vt:lpstr>https://fipi.ru/itogovoe-sochinenie На сайте ФГБНУ «ФИПИ» опубликованы следующие материалы: </vt:lpstr>
      <vt:lpstr>Правила, обязательные для участников ЕГЭ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Полезные ссылки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 Косырев</dc:creator>
  <cp:lastModifiedBy>Трушова Инна Ивановна</cp:lastModifiedBy>
  <cp:revision>45</cp:revision>
  <dcterms:created xsi:type="dcterms:W3CDTF">2022-11-30T19:15:19Z</dcterms:created>
  <dcterms:modified xsi:type="dcterms:W3CDTF">2023-11-24T13:16:06Z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2022-01-10T00:00:00Z</vt:filetime>
  </property>
  <property fmtid="{D5CDD505-2E9C-101B-9397-08002B2CF9AE}" pid="3" name="LastSaved">
    <vt:filetime>2022-11-30T00:00:00Z</vt:filetime>
  </property>
</Properties>
</file>