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72" r:id="rId5"/>
    <p:sldId id="277" r:id="rId6"/>
    <p:sldId id="259" r:id="rId7"/>
    <p:sldId id="262" r:id="rId8"/>
    <p:sldId id="284" r:id="rId9"/>
    <p:sldId id="264" r:id="rId10"/>
    <p:sldId id="279" r:id="rId11"/>
    <p:sldId id="278" r:id="rId12"/>
    <p:sldId id="280" r:id="rId13"/>
    <p:sldId id="281" r:id="rId14"/>
    <p:sldId id="282" r:id="rId15"/>
    <p:sldId id="283" r:id="rId16"/>
    <p:sldId id="267" r:id="rId17"/>
    <p:sldId id="285" r:id="rId18"/>
    <p:sldId id="286" r:id="rId19"/>
    <p:sldId id="270" r:id="rId20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iNL4+ikZlSJlPa4uPThANk6v1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849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457428" y="235077"/>
            <a:ext cx="8229142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344957" y="1214754"/>
            <a:ext cx="8454085" cy="441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57428" y="235077"/>
            <a:ext cx="8229142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428" y="235077"/>
            <a:ext cx="8229142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44957" y="1214754"/>
            <a:ext cx="8454085" cy="441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ml366.spb.ru/uchenikam/gosudarstvennaya-itogovaya-attestatsiya" TargetMode="External"/><Relationship Id="rId5" Type="http://schemas.openxmlformats.org/officeDocument/2006/relationships/hyperlink" Target="https://www.ege.spb.ru/" TargetMode="External"/><Relationship Id="rId4" Type="http://schemas.openxmlformats.org/officeDocument/2006/relationships/hyperlink" Target="https://fipi.ru/eg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ml366.org/uchenikam/gosudarstvennaya-itogovaya-attestatsiya" TargetMode="External"/><Relationship Id="rId3" Type="http://schemas.openxmlformats.org/officeDocument/2006/relationships/hyperlink" Target="http://www.fml366.spb.ru/sites/default/files/poryadok_ooo.pdf" TargetMode="External"/><Relationship Id="rId7" Type="http://schemas.openxmlformats.org/officeDocument/2006/relationships/hyperlink" Target="https://www.ege.spb.ru/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ge.spb.ru/" TargetMode="External"/><Relationship Id="rId5" Type="http://schemas.openxmlformats.org/officeDocument/2006/relationships/hyperlink" Target="https://fipi.ru/ege" TargetMode="External"/><Relationship Id="rId4" Type="http://schemas.openxmlformats.org/officeDocument/2006/relationships/hyperlink" Target="http://obrnadzor.go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>
            <a:spLocks noGrp="1"/>
          </p:cNvSpPr>
          <p:nvPr>
            <p:ph type="body" idx="1"/>
          </p:nvPr>
        </p:nvSpPr>
        <p:spPr>
          <a:xfrm>
            <a:off x="344957" y="1214754"/>
            <a:ext cx="8454085" cy="187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975" rIns="0" bIns="0" anchor="t" anchorCtr="0">
            <a:spAutoFit/>
          </a:bodyPr>
          <a:lstStyle/>
          <a:p>
            <a:pPr marL="19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b="1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</a:rPr>
              <a:t>ЕГЭ – </a:t>
            </a:r>
            <a:r>
              <a:rPr lang="en-US" sz="5900" b="1" dirty="0" smtClean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5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1351025" y="5257546"/>
            <a:ext cx="6943725" cy="68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Трушова</a:t>
            </a:r>
            <a:r>
              <a:rPr lang="ru-RU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Инна Ивановна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заместитель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директора</a:t>
            </a:r>
            <a:r>
              <a:rPr lang="en-US" sz="2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учебно-воспитательной</a:t>
            </a:r>
            <a:r>
              <a:rPr lang="en-US" sz="2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работе</a:t>
            </a:r>
            <a:endParaRPr sz="2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351" y="260731"/>
            <a:ext cx="1331595" cy="133159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/>
        </p:nvSpPr>
        <p:spPr>
          <a:xfrm>
            <a:off x="1554607" y="854709"/>
            <a:ext cx="5550535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ГБОУ ФМЛ №366 </a:t>
            </a:r>
            <a:endParaRPr lang="en-US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Московского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района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Санкт-Петербурга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54" y="687823"/>
            <a:ext cx="86503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Регистрация на ЕГЭ завершается 1 февраля!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Изменить предметы можно и после 1 февраля, </a:t>
            </a:r>
          </a:p>
          <a:p>
            <a:pPr algn="ctr"/>
            <a:r>
              <a:rPr lang="ru-RU" sz="2000" dirty="0" smtClean="0"/>
              <a:t>но с указанием уважительной причины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С 2024 года предоставлена возможность изменять выбор уровня </a:t>
            </a:r>
          </a:p>
          <a:p>
            <a:pPr algn="ctr"/>
            <a:r>
              <a:rPr lang="ru-RU" sz="2000" b="1" dirty="0" smtClean="0"/>
              <a:t>математики (базовый или профильный) </a:t>
            </a:r>
            <a:r>
              <a:rPr lang="ru-RU" sz="2000" dirty="0" smtClean="0"/>
              <a:t>после 1 февраля </a:t>
            </a:r>
          </a:p>
          <a:p>
            <a:pPr algn="ctr"/>
            <a:r>
              <a:rPr lang="ru-RU" sz="2000" dirty="0" smtClean="0"/>
              <a:t>без дополнительных документов, подтверждающих наличие уважительной причины.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Заявление – не позднее чем за две недели до начала соответствующего экзамена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88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/>
          <p:nvPr/>
        </p:nvSpPr>
        <p:spPr>
          <a:xfrm>
            <a:off x="753132" y="3914116"/>
            <a:ext cx="7740650" cy="9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-4445" algn="ctr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Перечень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дополнительных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устройств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которыми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разрешается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пользоваться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время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экзаменов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каждому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предмету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ЕГЭ,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ежегодно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утверждается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приказом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Минобрнауки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России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9"/>
          <p:cNvSpPr txBox="1"/>
          <p:nvPr/>
        </p:nvSpPr>
        <p:spPr>
          <a:xfrm>
            <a:off x="1051966" y="1548129"/>
            <a:ext cx="6639662" cy="145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Работы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оформляются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черной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гелевой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ручкой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655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Допуск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ЕГЭ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наличии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паспорта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ru-RU" sz="24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655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1387183" y="915217"/>
            <a:ext cx="6409641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Правила</a:t>
            </a:r>
            <a:r>
              <a:rPr lang="en-US" dirty="0"/>
              <a:t>, </a:t>
            </a:r>
            <a:r>
              <a:rPr lang="en-US" dirty="0" err="1"/>
              <a:t>обязательные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участников</a:t>
            </a:r>
            <a:r>
              <a:rPr lang="en-US" dirty="0"/>
              <a:t> ЕГЭ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81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34" y="301931"/>
            <a:ext cx="4574196" cy="646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05506" y="3335974"/>
            <a:ext cx="3221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https://obrnadzor.gov.ru/gia/gia-11/poleznaya-informacziya/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7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2" y="356050"/>
            <a:ext cx="4582778" cy="648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01" y="3246845"/>
            <a:ext cx="32369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1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5547" r="2729" b="4389"/>
          <a:stretch/>
        </p:blipFill>
        <p:spPr bwMode="auto">
          <a:xfrm>
            <a:off x="415999" y="1068148"/>
            <a:ext cx="8380045" cy="45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6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6173" r="3358" b="19895"/>
          <a:stretch/>
        </p:blipFill>
        <p:spPr bwMode="auto">
          <a:xfrm>
            <a:off x="372234" y="1108608"/>
            <a:ext cx="8213416" cy="361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6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/>
          <p:nvPr/>
        </p:nvSpPr>
        <p:spPr>
          <a:xfrm>
            <a:off x="923355" y="991074"/>
            <a:ext cx="7727030" cy="185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Узнать о</a:t>
            </a:r>
            <a:r>
              <a:rPr lang="en-US" sz="2400" dirty="0" err="1" smtClean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фициальные</a:t>
            </a:r>
            <a:r>
              <a:rPr lang="en-US" sz="2400" dirty="0" smtClean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r>
              <a:rPr lang="en-US" sz="2400" dirty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ЕГЭ </a:t>
            </a:r>
            <a:endParaRPr lang="ru-RU" sz="2400" dirty="0" smtClean="0">
              <a:solidFill>
                <a:srgbClr val="4F81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и подать заявление на апелляцию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65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выпускникам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Санкт-Петербурга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узнать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информационном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портале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65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u="sng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en-US" sz="2400" i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en-US" sz="2400" i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www.ege.spb.ru/</a:t>
            </a:r>
            <a:endParaRPr sz="2400" i="1" u="sng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547" y="3757132"/>
            <a:ext cx="8100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ctr"/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С 2009 года результаты ЕГЭ не вносят в аттестат выпускника,  поэтому </a:t>
            </a:r>
            <a:r>
              <a:rPr lang="ru-RU" sz="2400" b="1" dirty="0">
                <a:latin typeface="Calibri"/>
                <a:ea typeface="Calibri"/>
                <a:cs typeface="Calibri"/>
                <a:sym typeface="Calibri"/>
              </a:rPr>
              <a:t>нет</a:t>
            </a:r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 официальной государственной системы перевода результата ЕГЭ в оценку  </a:t>
            </a:r>
          </a:p>
          <a:p>
            <a:pPr marL="12700" marR="5080" lvl="0" algn="ctr"/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по школьной 5-тибальной шкале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417" y="692871"/>
            <a:ext cx="852091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sym typeface="Calibri"/>
              </a:rPr>
              <a:t>О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sym typeface="Calibri"/>
              </a:rPr>
              <a:t>правилах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sym typeface="Calibri"/>
              </a:rPr>
              <a:t>поведения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sym typeface="Calibri"/>
              </a:rPr>
              <a:t> 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sym typeface="Calibri"/>
              </a:rPr>
              <a:t>на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sym typeface="Calibri"/>
              </a:rPr>
              <a:t>ЕГ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sym typeface="Calibri"/>
              </a:rPr>
              <a:t>Э</a:t>
            </a:r>
          </a:p>
          <a:p>
            <a:pPr algn="ctr"/>
            <a:endParaRPr lang="ru-RU" sz="2400" b="1" dirty="0">
              <a:latin typeface="Calibri"/>
              <a:sym typeface="Calibri"/>
            </a:endParaRPr>
          </a:p>
          <a:p>
            <a:pPr algn="ctr"/>
            <a:r>
              <a:rPr lang="ru-RU" sz="2000" b="1" dirty="0"/>
              <a:t>Во время экзамена участникам ЕГЭ </a:t>
            </a:r>
            <a:r>
              <a:rPr lang="ru-RU" sz="2000" b="1" u="sng" dirty="0"/>
              <a:t>запрещается</a:t>
            </a:r>
            <a:r>
              <a:rPr lang="ru-RU" sz="2000" b="1" dirty="0"/>
              <a:t>:</a:t>
            </a:r>
          </a:p>
          <a:p>
            <a:pPr algn="ctr"/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общаться друг с другом;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свободно перемещаться по аудитории и ППЭ;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иметь при себе средства связи, </a:t>
            </a:r>
            <a:r>
              <a:rPr lang="ru-RU" sz="2000" b="1" dirty="0" smtClean="0"/>
              <a:t>электронно-вычислительную </a:t>
            </a:r>
            <a:r>
              <a:rPr lang="ru-RU" sz="2000" b="1" dirty="0"/>
              <a:t>технику, фото, аудио и видеоаппаратуру, </a:t>
            </a:r>
            <a:endParaRPr lang="ru-R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справочные </a:t>
            </a:r>
            <a:r>
              <a:rPr lang="ru-RU" sz="2000" b="1" dirty="0"/>
              <a:t>материалы, письменные заметки </a:t>
            </a:r>
            <a:endParaRPr lang="ru-R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и </a:t>
            </a:r>
            <a:r>
              <a:rPr lang="ru-RU" sz="2000" b="1" dirty="0"/>
              <a:t>иные средства хранения и передачи информации;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выносить из аудиторий и ППЭ экзаменационные материалы на бумажном или электронном носителях, фотографировать экзаменационные </a:t>
            </a:r>
            <a:r>
              <a:rPr lang="ru-RU" sz="2000" b="1" dirty="0" smtClean="0"/>
              <a:t>материалы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353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417" y="320638"/>
            <a:ext cx="8520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Calibri"/>
                <a:sym typeface="Calibri"/>
              </a:rPr>
              <a:t>Результаты 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sym typeface="Calibri"/>
              </a:rPr>
              <a:t>ЕГ</a:t>
            </a:r>
            <a:r>
              <a:rPr lang="ru-RU" sz="2400" dirty="0" smtClean="0">
                <a:solidFill>
                  <a:srgbClr val="0070C0"/>
                </a:solidFill>
                <a:latin typeface="Calibri"/>
                <a:sym typeface="Calibri"/>
              </a:rPr>
              <a:t>Э в лицее за последние 5 лет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78276"/>
              </p:ext>
            </p:extLst>
          </p:nvPr>
        </p:nvGraphicFramePr>
        <p:xfrm>
          <a:off x="501704" y="914396"/>
          <a:ext cx="8294338" cy="5417886"/>
        </p:xfrm>
        <a:graphic>
          <a:graphicData uri="http://schemas.openxmlformats.org/drawingml/2006/table">
            <a:tbl>
              <a:tblPr/>
              <a:tblGrid>
                <a:gridCol w="1735920"/>
                <a:gridCol w="1260788"/>
                <a:gridCol w="1261680"/>
                <a:gridCol w="1261680"/>
                <a:gridCol w="1261680"/>
                <a:gridCol w="1512590"/>
              </a:tblGrid>
              <a:tr h="638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2019/2020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уч.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2020/2021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уч.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2021/2022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уч.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202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/202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уч.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2023/2024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уч. год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Русский язык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86,8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85,1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85,8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85,9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84,5/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3-100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Математика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(профиль)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83,2/</a:t>
                      </a: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1-100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80,7/</a:t>
                      </a: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2-100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85,3/</a:t>
                      </a: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2-100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80,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91,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/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10-100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Физика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73,6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71,4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74,3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80,2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88,0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Информатика и ИКТ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80,9 /</a:t>
                      </a: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2-100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83,3/</a:t>
                      </a: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1-100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82,5/</a:t>
                      </a: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1-100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79,1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76,4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Английский язык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83,9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86,0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85,4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85,0/</a:t>
                      </a: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Calibri"/>
                        </a:rPr>
                        <a:t>2-100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80,8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Обществознание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75,6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71,4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77,8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84,6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68,2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Химия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79,0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63,7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74,3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89,3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81,0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Биология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63,0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67,7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82,5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74,0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86,0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Литература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77,0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89,0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История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90,0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47,0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73,7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47,0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География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96,0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87,0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80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3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3416046" y="496315"/>
            <a:ext cx="2312670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70C0"/>
                </a:solidFill>
              </a:rPr>
              <a:t>Полезные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ссылки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372234" y="1230883"/>
            <a:ext cx="8359072" cy="227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en-US" sz="2000" b="1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sz="2000" b="1" dirty="0">
                <a:latin typeface="Calibri" panose="020F0502020204030204" pitchFamily="34" charset="0"/>
                <a:hlinkClick r:id="rId3"/>
              </a:rPr>
              <a:t>://obrnadzor.gov.ru</a:t>
            </a:r>
            <a:r>
              <a:rPr lang="en-US" sz="2000" b="1" dirty="0" smtClean="0">
                <a:latin typeface="Calibri" panose="020F0502020204030204" pitchFamily="34" charset="0"/>
                <a:hlinkClick r:id="rId3"/>
              </a:rPr>
              <a:t>/</a:t>
            </a:r>
            <a:endParaRPr lang="ru-RU" sz="2000" b="1" dirty="0">
              <a:latin typeface="Calibri" panose="020F0502020204030204" pitchFamily="34" charset="0"/>
            </a:endParaRPr>
          </a:p>
          <a:p>
            <a:pPr marL="12700" lvl="0" algn="ctr">
              <a:lnSpc>
                <a:spcPct val="150000"/>
              </a:lnSpc>
            </a:pPr>
            <a:r>
              <a:rPr lang="en-US" sz="2000" b="1" dirty="0">
                <a:latin typeface="Calibri" panose="020F0502020204030204" pitchFamily="34" charset="0"/>
                <a:sym typeface="Calibri"/>
                <a:hlinkClick r:id="rId4"/>
              </a:rPr>
              <a:t>https://fipi.ru/ege</a:t>
            </a:r>
            <a:r>
              <a:rPr lang="ru-RU" sz="2000" b="1" dirty="0">
                <a:latin typeface="Calibri" panose="020F0502020204030204" pitchFamily="34" charset="0"/>
                <a:sym typeface="Calibri"/>
              </a:rPr>
              <a:t> </a:t>
            </a:r>
            <a:endParaRPr lang="ru-RU" sz="2000" b="1" dirty="0">
              <a:latin typeface="Calibri" panose="020F0502020204030204" pitchFamily="34" charset="0"/>
            </a:endParaRPr>
          </a:p>
          <a:p>
            <a:pPr lvl="0" algn="ctr" fontAlgn="base">
              <a:lnSpc>
                <a:spcPct val="150000"/>
              </a:lnSpc>
            </a:pPr>
            <a:r>
              <a:rPr lang="en-US" sz="2000" b="1" dirty="0">
                <a:latin typeface="Calibri" panose="020F0502020204030204" pitchFamily="34" charset="0"/>
                <a:hlinkClick r:id="rId5"/>
              </a:rPr>
              <a:t>https://</a:t>
            </a:r>
            <a:r>
              <a:rPr lang="en-US" sz="2000" b="1" dirty="0" smtClean="0">
                <a:latin typeface="Calibri" panose="020F0502020204030204" pitchFamily="34" charset="0"/>
                <a:hlinkClick r:id="rId5"/>
              </a:rPr>
              <a:t>www.ege.spb.ru</a:t>
            </a:r>
            <a:endParaRPr lang="ru-RU" sz="2000" b="1" dirty="0" smtClean="0">
              <a:latin typeface="Calibri" panose="020F0502020204030204" pitchFamily="34" charset="0"/>
            </a:endParaRPr>
          </a:p>
          <a:p>
            <a:pPr lvl="0" algn="ctr" fontAlgn="base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hlinkClick r:id="rId6"/>
              </a:rPr>
              <a:t>http://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hlinkClick r:id="rId6"/>
              </a:rPr>
              <a:t>fml366.spb.ru/uchenikam/gosudarstvennaya-itogovaya-attestatsiya</a:t>
            </a:r>
            <a:endParaRPr lang="ru-RU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0" algn="ctr" fontAlgn="base">
              <a:lnSpc>
                <a:spcPct val="150000"/>
              </a:lnSpc>
            </a:pPr>
            <a:endParaRPr lang="ru-RU" sz="1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1053099" y="3851315"/>
            <a:ext cx="7153359" cy="198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35" lvl="0" algn="ctr"/>
            <a:r>
              <a:rPr lang="ru-RU" sz="2400" dirty="0" smtClean="0">
                <a:solidFill>
                  <a:srgbClr val="4F81BC"/>
                </a:solidFill>
                <a:latin typeface="Calibri"/>
                <a:ea typeface="Calibri"/>
                <a:cs typeface="Calibri"/>
                <a:sym typeface="Calibri"/>
              </a:rPr>
              <a:t>Контакты</a:t>
            </a:r>
            <a:endParaRPr lang="ru-RU" sz="2400" dirty="0">
              <a:latin typeface="Calibri"/>
              <a:ea typeface="Calibri"/>
              <a:cs typeface="Calibri"/>
              <a:sym typeface="Calibri"/>
            </a:endParaRPr>
          </a:p>
          <a:p>
            <a:pPr marL="12700" lvl="0"/>
            <a:endParaRPr lang="ru-RU" sz="2000" i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12700" lvl="0"/>
            <a:r>
              <a:rPr lang="en-US" sz="2000" i="1" dirty="0" smtClean="0"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000" i="1" dirty="0" err="1">
                <a:latin typeface="Calibri"/>
                <a:ea typeface="Calibri"/>
                <a:cs typeface="Calibri"/>
                <a:sym typeface="Calibri"/>
              </a:rPr>
              <a:t>Горячая</a:t>
            </a:r>
            <a:r>
              <a:rPr lang="en-US" sz="20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latin typeface="Calibri"/>
                <a:ea typeface="Calibri"/>
                <a:cs typeface="Calibri"/>
                <a:sym typeface="Calibri"/>
              </a:rPr>
              <a:t>линия</a:t>
            </a:r>
            <a:r>
              <a:rPr lang="en-US" sz="2000" i="1" dirty="0">
                <a:latin typeface="Calibri"/>
                <a:ea typeface="Calibri"/>
                <a:cs typeface="Calibri"/>
                <a:sym typeface="Calibri"/>
              </a:rPr>
              <a:t>» ФМЛ </a:t>
            </a:r>
            <a:r>
              <a:rPr lang="en-US" sz="2000" i="1" dirty="0" smtClean="0">
                <a:latin typeface="Calibri"/>
                <a:ea typeface="Calibri"/>
                <a:cs typeface="Calibri"/>
                <a:sym typeface="Calibri"/>
              </a:rPr>
              <a:t>366</a:t>
            </a:r>
            <a:r>
              <a:rPr lang="ru-RU" sz="2000" i="1" dirty="0" smtClean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 i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1" dirty="0">
                <a:latin typeface="Calibri"/>
                <a:ea typeface="Calibri"/>
                <a:cs typeface="Calibri"/>
                <a:sym typeface="Calibri"/>
              </a:rPr>
              <a:t>+7 (812) </a:t>
            </a:r>
            <a:r>
              <a:rPr lang="en-US" sz="2000" i="1" dirty="0" smtClean="0">
                <a:latin typeface="Calibri"/>
                <a:ea typeface="Calibri"/>
                <a:cs typeface="Calibri"/>
                <a:sym typeface="Calibri"/>
              </a:rPr>
              <a:t>388-87-49</a:t>
            </a:r>
            <a:endParaRPr lang="ru-RU" sz="2000" i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12700" lvl="0"/>
            <a:endParaRPr lang="ru-RU" sz="2000" i="1" dirty="0">
              <a:latin typeface="Calibri"/>
              <a:ea typeface="Calibri"/>
              <a:cs typeface="Calibri"/>
              <a:sym typeface="Calibri"/>
            </a:endParaRPr>
          </a:p>
          <a:p>
            <a:pPr marL="12700" lvl="0"/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Зам. директора по УВР </a:t>
            </a:r>
            <a:r>
              <a:rPr lang="ru-RU" sz="2000" dirty="0" err="1" smtClean="0">
                <a:latin typeface="Calibri"/>
                <a:ea typeface="Calibri"/>
                <a:cs typeface="Calibri"/>
                <a:sym typeface="Calibri"/>
              </a:rPr>
              <a:t>Трушова</a:t>
            </a:r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 Инна Ивановна: 8-911-947-30-51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291465" marR="5080" lvl="0" indent="-279400">
              <a:lnSpc>
                <a:spcPct val="120000"/>
              </a:lnSpc>
            </a:pPr>
            <a:r>
              <a:rPr lang="en-US" sz="2000" i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0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3221" y="1844019"/>
            <a:ext cx="858564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 smtClean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</a:rPr>
              <a:t>Нормативные </a:t>
            </a:r>
            <a:r>
              <a:rPr lang="ru-RU" sz="2400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</a:rPr>
              <a:t>документы</a:t>
            </a:r>
            <a:r>
              <a:rPr lang="ru-RU" sz="2400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/>
            </a:r>
            <a:br>
              <a:rPr lang="ru-RU" sz="2400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</a:b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</a:rPr>
              <a:t>Проект п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риказа </a:t>
            </a:r>
            <a:r>
              <a:rPr lang="ru-RU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Минпросвещения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и </a:t>
            </a:r>
            <a:r>
              <a:rPr lang="ru-RU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Рособрнадзора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ctr" fontAlgn="base"/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«Об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2025 году»</a:t>
            </a:r>
          </a:p>
          <a:p>
            <a:pPr algn="ctr" fontAlgn="base"/>
            <a:endParaRPr lang="ru-RU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https://obrnadzor.gov.ru/news/opublikovany-proekty-raspisaniya-ege-oge-i-gve-na-2025-god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endParaRPr lang="ru-RU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/>
            <a:r>
              <a:rPr lang="ru-RU" sz="2400" dirty="0">
                <a:solidFill>
                  <a:srgbClr val="548ED4"/>
                </a:solidFill>
                <a:latin typeface="Calibri"/>
                <a:ea typeface="Calibri"/>
                <a:cs typeface="Calibri"/>
              </a:rPr>
              <a:t>Источники информации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/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http://obrnadzor.gov.ru/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ru-RU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Рособрнадзор</a:t>
            </a:r>
            <a:endParaRPr lang="ru-RU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/>
            <a:endParaRPr lang="ru-RU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2700" lvl="0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sym typeface="Calibri"/>
                <a:hlinkClick r:id="rId5"/>
              </a:rPr>
              <a:t>https://fipi.ru/ege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sym typeface="Calibri"/>
              </a:rPr>
              <a:t> - Федеральный институт педагогических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sym typeface="Calibri"/>
              </a:rPr>
              <a:t>измерений</a:t>
            </a:r>
            <a:endParaRPr lang="ru-RU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fontAlgn="base"/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6"/>
              </a:rPr>
              <a:t>https://www.ege.spb.ru/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ru-RU" u="sng" dirty="0" smtClean="0">
                <a:solidFill>
                  <a:schemeClr val="tx1"/>
                </a:solidFill>
                <a:hlinkClick r:id="rId7"/>
              </a:rPr>
              <a:t>Официальный </a:t>
            </a:r>
            <a:r>
              <a:rPr lang="ru-RU" u="sng" dirty="0">
                <a:solidFill>
                  <a:schemeClr val="tx1"/>
                </a:solidFill>
                <a:hlinkClick r:id="rId7"/>
              </a:rPr>
              <a:t>информационный портал государственной итоговой аттестации выпускников 9 и 11 классов в </a:t>
            </a:r>
            <a:r>
              <a:rPr lang="ru-RU" u="sng" dirty="0" smtClean="0">
                <a:solidFill>
                  <a:schemeClr val="tx1"/>
                </a:solidFill>
                <a:hlinkClick r:id="rId7"/>
              </a:rPr>
              <a:t>Санкт-Петербурге</a:t>
            </a:r>
            <a:endParaRPr lang="ru-RU" dirty="0" smtClean="0">
              <a:solidFill>
                <a:srgbClr val="454545"/>
              </a:solidFill>
            </a:endParaRPr>
          </a:p>
          <a:p>
            <a:pPr marL="12700" lvl="0"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sym typeface="Calibri"/>
                <a:hlinkClick r:id="rId8"/>
              </a:rPr>
              <a:t>http://fml366.org/uchenikam/gosudarstvennaya-itogovaya-attestatsiya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sym typeface="Calibri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sym typeface="Calibri"/>
              </a:rPr>
              <a:t>страница сайта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sym typeface="Calibri"/>
              </a:rPr>
              <a:t>лицея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sym typeface="Calibri"/>
            </a:endParaRPr>
          </a:p>
        </p:txBody>
      </p:sp>
      <p:sp>
        <p:nvSpPr>
          <p:cNvPr id="17" name="Google Shape;54;p2"/>
          <p:cNvSpPr txBox="1">
            <a:spLocks noGrp="1"/>
          </p:cNvSpPr>
          <p:nvPr>
            <p:ph type="title"/>
          </p:nvPr>
        </p:nvSpPr>
        <p:spPr>
          <a:xfrm>
            <a:off x="372231" y="597002"/>
            <a:ext cx="8496638" cy="112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548ED4"/>
                </a:solidFill>
              </a:rPr>
              <a:t>Единый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 err="1">
                <a:solidFill>
                  <a:srgbClr val="548ED4"/>
                </a:solidFill>
              </a:rPr>
              <a:t>государственный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 err="1">
                <a:solidFill>
                  <a:srgbClr val="548ED4"/>
                </a:solidFill>
              </a:rPr>
              <a:t>экзамен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(ЕГЭ) —</a:t>
            </a:r>
            <a:endParaRPr dirty="0"/>
          </a:p>
          <a:p>
            <a:pPr marL="12700" marR="508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</a:rPr>
              <a:t>это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форма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государственной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итоговой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аттестации</a:t>
            </a:r>
            <a:r>
              <a:rPr lang="en-US" dirty="0">
                <a:solidFill>
                  <a:srgbClr val="000000"/>
                </a:solidFill>
              </a:rPr>
              <a:t> (ГИА)  </a:t>
            </a:r>
            <a:r>
              <a:rPr lang="en-US" dirty="0" err="1">
                <a:solidFill>
                  <a:srgbClr val="000000"/>
                </a:solidFill>
              </a:rPr>
              <a:t>по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образовательным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программам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среднего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общего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образования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/>
        </p:nvSpPr>
        <p:spPr>
          <a:xfrm>
            <a:off x="843688" y="5789195"/>
            <a:ext cx="7468949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1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/>
            <a:r>
              <a:rPr lang="en-US" sz="20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Ссылка</a:t>
            </a:r>
            <a:r>
              <a:rPr lang="en-US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Рособрнадзора</a:t>
            </a:r>
            <a:r>
              <a:rPr lang="en-US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ru-RU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en-US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://obrnadzor.gov.ru/tag/ege/</a:t>
            </a:r>
            <a:endParaRPr sz="2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2557083" y="402794"/>
            <a:ext cx="6465536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548ED4"/>
                </a:solidFill>
              </a:rPr>
              <a:t>Единый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 err="1">
                <a:solidFill>
                  <a:srgbClr val="548ED4"/>
                </a:solidFill>
              </a:rPr>
              <a:t>государственный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 err="1" smtClean="0">
                <a:solidFill>
                  <a:srgbClr val="548ED4"/>
                </a:solidFill>
              </a:rPr>
              <a:t>экзамен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11564" r="15163" b="10867"/>
          <a:stretch/>
        </p:blipFill>
        <p:spPr bwMode="auto">
          <a:xfrm>
            <a:off x="827504" y="1058502"/>
            <a:ext cx="7402095" cy="441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6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/>
        </p:nvSpPr>
        <p:spPr>
          <a:xfrm>
            <a:off x="2225478" y="5660738"/>
            <a:ext cx="4705023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en-US" sz="2000" i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Ссылка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</a:t>
            </a:r>
            <a:r>
              <a:rPr lang="en-US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ru-RU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en-US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en-US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www.ege.spb.ru</a:t>
            </a:r>
            <a:endParaRPr lang="en-US" sz="20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1091285" y="402793"/>
            <a:ext cx="7110730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548ED4"/>
                </a:solidFill>
              </a:rPr>
              <a:t>Единый</a:t>
            </a:r>
            <a:r>
              <a:rPr lang="en-US" sz="2000" dirty="0">
                <a:solidFill>
                  <a:srgbClr val="548ED4"/>
                </a:solidFill>
              </a:rPr>
              <a:t> </a:t>
            </a:r>
            <a:r>
              <a:rPr lang="en-US" sz="2000" dirty="0" err="1">
                <a:solidFill>
                  <a:srgbClr val="548ED4"/>
                </a:solidFill>
              </a:rPr>
              <a:t>государственный</a:t>
            </a:r>
            <a:r>
              <a:rPr lang="en-US" sz="2000" dirty="0">
                <a:solidFill>
                  <a:srgbClr val="548ED4"/>
                </a:solidFill>
              </a:rPr>
              <a:t> </a:t>
            </a:r>
            <a:r>
              <a:rPr lang="en-US" sz="2000" dirty="0" err="1" smtClean="0">
                <a:solidFill>
                  <a:srgbClr val="548ED4"/>
                </a:solidFill>
              </a:rPr>
              <a:t>экзамен</a:t>
            </a:r>
            <a:endParaRPr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8" t="9895" r="21283" b="27322"/>
          <a:stretch/>
        </p:blipFill>
        <p:spPr bwMode="auto">
          <a:xfrm>
            <a:off x="1035886" y="1003413"/>
            <a:ext cx="7084205" cy="4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0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/>
        </p:nvSpPr>
        <p:spPr>
          <a:xfrm>
            <a:off x="2065401" y="6023864"/>
            <a:ext cx="2541270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Ссылка на сайт ФИПИ: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4752594" y="6023864"/>
            <a:ext cx="1891664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</a:rPr>
              <a:t>https://fipi.ru/ege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1091285" y="402793"/>
            <a:ext cx="7110730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548ED4"/>
                </a:solidFill>
              </a:rPr>
              <a:t>Единый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 err="1">
                <a:solidFill>
                  <a:srgbClr val="548ED4"/>
                </a:solidFill>
              </a:rPr>
              <a:t>государственный</a:t>
            </a:r>
            <a:r>
              <a:rPr lang="en-US" dirty="0">
                <a:solidFill>
                  <a:srgbClr val="548ED4"/>
                </a:solidFill>
              </a:rPr>
              <a:t> </a:t>
            </a:r>
            <a:r>
              <a:rPr lang="en-US" dirty="0" err="1" smtClean="0">
                <a:solidFill>
                  <a:srgbClr val="548ED4"/>
                </a:solidFill>
              </a:rPr>
              <a:t>экзамен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5890" r="13979" b="19006"/>
          <a:stretch/>
        </p:blipFill>
        <p:spPr bwMode="auto">
          <a:xfrm>
            <a:off x="1132885" y="1181434"/>
            <a:ext cx="6643561" cy="40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/>
          <p:nvPr/>
        </p:nvSpPr>
        <p:spPr>
          <a:xfrm>
            <a:off x="592585" y="1664376"/>
            <a:ext cx="8050530" cy="440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6510" marR="0" lvl="0" indent="0" algn="ctr" rtl="0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510" marR="0" lvl="0" indent="0" algn="ctr" rtl="0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Для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получения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аттестата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выпускники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текущего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сдают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обязательные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4130" marR="0" lvl="0" indent="0" algn="ctr" rtl="0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предметы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</a:t>
            </a:r>
            <a:r>
              <a:rPr lang="en-US" sz="1800" b="0" i="0" u="none" strike="noStrike" cap="none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русский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язык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</a:t>
            </a:r>
            <a:r>
              <a:rPr lang="en-US" sz="1800" b="0" i="0" u="none" strike="noStrike" cap="none" dirty="0" err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математику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ru-RU" sz="1800" dirty="0" smtClean="0">
                <a:solidFill>
                  <a:srgbClr val="212529"/>
                </a:solidFill>
                <a:latin typeface="-apple-system"/>
              </a:rPr>
              <a:t>    Математика</a:t>
            </a:r>
            <a:r>
              <a:rPr lang="ru-RU" sz="1800" dirty="0">
                <a:solidFill>
                  <a:srgbClr val="212529"/>
                </a:solidFill>
                <a:latin typeface="-apple-system"/>
              </a:rPr>
              <a:t> разделена на два уровня (один на выбор):</a:t>
            </a:r>
          </a:p>
          <a:p>
            <a:pPr lvl="0">
              <a:buFont typeface="Arial"/>
              <a:buChar char="•"/>
            </a:pPr>
            <a:r>
              <a:rPr lang="ru-RU" sz="1800" b="1" dirty="0">
                <a:solidFill>
                  <a:srgbClr val="212529"/>
                </a:solidFill>
                <a:latin typeface="-apple-system"/>
              </a:rPr>
              <a:t>профильная,</a:t>
            </a:r>
            <a:r>
              <a:rPr lang="ru-RU" sz="1800" dirty="0">
                <a:solidFill>
                  <a:srgbClr val="212529"/>
                </a:solidFill>
                <a:latin typeface="-apple-system"/>
              </a:rPr>
              <a:t> необходимая для последующего поступления в вуз;</a:t>
            </a:r>
          </a:p>
          <a:p>
            <a:pPr lvl="0">
              <a:buFont typeface="Arial"/>
              <a:buChar char="•"/>
            </a:pPr>
            <a:r>
              <a:rPr lang="ru-RU" sz="1800" b="1" dirty="0">
                <a:solidFill>
                  <a:srgbClr val="212529"/>
                </a:solidFill>
                <a:latin typeface="-apple-system"/>
              </a:rPr>
              <a:t>базовая,</a:t>
            </a:r>
            <a:r>
              <a:rPr lang="ru-RU" sz="1800" dirty="0">
                <a:solidFill>
                  <a:srgbClr val="212529"/>
                </a:solidFill>
                <a:latin typeface="-apple-system"/>
              </a:rPr>
              <a:t> необходимая для получения аттестата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32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Другие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предметы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ЕГЭ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участники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сдают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добровольной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основе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920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Все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ученики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11-х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классов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ФМЛ № 366 </a:t>
            </a: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заполн</a:t>
            </a:r>
            <a:r>
              <a:rPr lang="ru-RU" sz="1800" b="0" i="0" u="none" strike="noStrike" cap="none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яют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заявление на итоговое сочинение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55600" marR="0" lvl="0" indent="-342900" algn="l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заявление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выбор ЕГЭ</a:t>
            </a:r>
          </a:p>
          <a:p>
            <a:pPr marL="355600" marR="0" lvl="0" indent="-342900" algn="l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ru-RU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</a:t>
            </a:r>
            <a:r>
              <a:rPr lang="ru-RU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одписывают памятку на ИС-11 и ЕГЭ</a:t>
            </a:r>
          </a:p>
          <a:p>
            <a:pPr marL="12700" marR="0" lvl="0" algn="l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600" b="0" i="1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algn="ctr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6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Ссылка</a:t>
            </a:r>
            <a:r>
              <a:rPr lang="en-US" sz="16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</a:t>
            </a:r>
            <a:r>
              <a:rPr lang="en-US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ФИПИ:	</a:t>
            </a:r>
            <a:r>
              <a:rPr lang="en-US" sz="1600" b="0" i="1" u="none" strike="noStrike" cap="none" dirty="0">
                <a:solidFill>
                  <a:srgbClr val="548ED4"/>
                </a:solidFill>
                <a:latin typeface="Calibri"/>
                <a:ea typeface="Calibri"/>
                <a:cs typeface="Calibri"/>
                <a:sym typeface="Calibri"/>
              </a:rPr>
              <a:t>https://fipi.ru/ege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1545579" y="825408"/>
            <a:ext cx="6263235" cy="68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ЕГЭ </a:t>
            </a:r>
            <a:r>
              <a:rPr lang="en-US" sz="2200" dirty="0" err="1"/>
              <a:t>проводится</a:t>
            </a:r>
            <a:r>
              <a:rPr lang="en-US" sz="2200" dirty="0"/>
              <a:t> </a:t>
            </a:r>
            <a:r>
              <a:rPr lang="en-US" sz="2200" dirty="0" err="1"/>
              <a:t>по</a:t>
            </a:r>
            <a:r>
              <a:rPr lang="en-US" sz="2200" dirty="0"/>
              <a:t> 15 </a:t>
            </a:r>
            <a:r>
              <a:rPr lang="en-US" sz="2200" dirty="0" err="1"/>
              <a:t>учебным</a:t>
            </a:r>
            <a:r>
              <a:rPr lang="en-US" sz="2200" dirty="0"/>
              <a:t> </a:t>
            </a:r>
            <a:r>
              <a:rPr lang="en-US" sz="2200" dirty="0" err="1" smtClean="0"/>
              <a:t>предметам</a:t>
            </a:r>
            <a:r>
              <a:rPr lang="ru-RU" sz="2200" dirty="0"/>
              <a:t/>
            </a:r>
            <a:br>
              <a:rPr lang="ru-RU" sz="2200" dirty="0"/>
            </a:b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166" y="412693"/>
            <a:ext cx="8294336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Расписание (в проекте) на 2025 год</a:t>
            </a:r>
          </a:p>
          <a:p>
            <a:pPr indent="450215" algn="ctr"/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(основной период </a:t>
            </a: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с 23 мая по 4 июля</a:t>
            </a: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23 мая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история, литература, химия;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27 мая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математика базового и профильного уровней;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30 мая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русский язык;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 июня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обществознание, физика;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5 июня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биология, география, иностранные языки (английский, французский, немецкий, испанский, китайский) (письменная часть);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10 и 11 июня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информатика, иностранные языки (английский, французский, немецкий, испанский, китайский) (устная часть).</a:t>
            </a:r>
          </a:p>
          <a:p>
            <a:pPr indent="180340" algn="ctr"/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Пересдача</a:t>
            </a:r>
            <a:r>
              <a:rPr lang="ru-RU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по своему желанию только один раз</a:t>
            </a:r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:</a:t>
            </a:r>
            <a:endParaRPr lang="ru-RU" sz="2000" b="1" dirty="0">
              <a:solidFill>
                <a:schemeClr val="bg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3 июля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иностранные языки (письменная часть), информатика, обществознание, русский язык, физика, химия;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4 июля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– биология, география, математика базового и профильного уровней, иностранные языки (устная часть), история, литература</a:t>
            </a:r>
            <a:r>
              <a:rPr lang="ru-RU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lvl="0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Заявления в личном кабинете на портале ЕГЭ    </a:t>
            </a:r>
            <a:r>
              <a:rPr lang="en-US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https://www.ege.spb.ru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923340" y="769366"/>
            <a:ext cx="7314565" cy="68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/>
              <a:t>Допуск</a:t>
            </a:r>
            <a:r>
              <a:rPr lang="en-US" sz="2200" dirty="0"/>
              <a:t> </a:t>
            </a:r>
            <a:r>
              <a:rPr lang="en-US" sz="2200" dirty="0" err="1"/>
              <a:t>выпускников</a:t>
            </a:r>
            <a:r>
              <a:rPr lang="en-US" sz="2200" dirty="0"/>
              <a:t> к </a:t>
            </a:r>
            <a:r>
              <a:rPr lang="en-US" sz="2200" dirty="0" err="1"/>
              <a:t>государственной</a:t>
            </a:r>
            <a:r>
              <a:rPr lang="en-US" sz="2200" dirty="0"/>
              <a:t> </a:t>
            </a:r>
            <a:r>
              <a:rPr lang="en-US" sz="2200" dirty="0" err="1"/>
              <a:t>итоговой</a:t>
            </a:r>
            <a:r>
              <a:rPr lang="en-US" sz="2200" dirty="0"/>
              <a:t> </a:t>
            </a:r>
            <a:r>
              <a:rPr lang="en-US" sz="2200" dirty="0" err="1"/>
              <a:t>аттестации</a:t>
            </a:r>
            <a:r>
              <a:rPr lang="en-US" sz="2200" dirty="0"/>
              <a:t>:</a:t>
            </a:r>
            <a:endParaRPr sz="2200" dirty="0"/>
          </a:p>
        </p:txBody>
      </p:sp>
      <p:sp>
        <p:nvSpPr>
          <p:cNvPr id="76" name="Google Shape;76;p5"/>
          <p:cNvSpPr txBox="1"/>
          <p:nvPr/>
        </p:nvSpPr>
        <p:spPr>
          <a:xfrm>
            <a:off x="1274191" y="1467739"/>
            <a:ext cx="7173894" cy="148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algn="ctr"/>
            <a:endParaRPr lang="ru-RU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зачет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итоговому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сочинению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0"/>
              </a:spcBef>
            </a:pPr>
            <a:endParaRPr sz="2350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годовые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отметки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всем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предметам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ниже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«3»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1771999" y="3881189"/>
            <a:ext cx="5502742" cy="112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012189" marR="5080" indent="-1000125" algn="ctr"/>
            <a:r>
              <a:rPr lang="ru-RU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Все ученики 11-х классов лицея получили</a:t>
            </a:r>
            <a:r>
              <a:rPr lang="ru-RU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4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2189" marR="5080" indent="-1000125" algn="ctr"/>
            <a:r>
              <a:rPr lang="ru-RU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по итоговому сочинению  «допуск к ЕГЭ»</a:t>
            </a:r>
          </a:p>
          <a:p>
            <a:pPr marL="1012189" marR="5080" indent="-1000125" algn="ctr"/>
            <a:r>
              <a:rPr lang="ru-RU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smtClean="0">
                <a:latin typeface="Calibri"/>
                <a:ea typeface="Calibri"/>
                <a:cs typeface="Calibri"/>
                <a:sym typeface="Calibri"/>
              </a:rPr>
              <a:t>(действует бессрочно)</a:t>
            </a:r>
          </a:p>
        </p:txBody>
      </p:sp>
    </p:spTree>
    <p:extLst>
      <p:ext uri="{BB962C8B-B14F-4D97-AF65-F5344CB8AC3E}">
        <p14:creationId xmlns:p14="http://schemas.microsoft.com/office/powerpoint/2010/main" val="10020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01" y="223880"/>
            <a:ext cx="4682747" cy="656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03695" y="3167390"/>
            <a:ext cx="2760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https://obrnadzor.gov.ru/gia/gia-11/poleznaya-informacziya/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669</Words>
  <Application>Microsoft Office PowerPoint</Application>
  <PresentationFormat>Экран (4:3)</PresentationFormat>
  <Paragraphs>189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-apple-system</vt:lpstr>
      <vt:lpstr>Calibri</vt:lpstr>
      <vt:lpstr>Symbol</vt:lpstr>
      <vt:lpstr>Helvetica Neue</vt:lpstr>
      <vt:lpstr>Times New Roman</vt:lpstr>
      <vt:lpstr>Office Theme</vt:lpstr>
      <vt:lpstr>Презентация PowerPoint</vt:lpstr>
      <vt:lpstr>Единый государственный экзамен (ЕГЭ) — это форма государственной итоговой аттестации (ГИА)  по образовательным программам среднего общего  образования</vt:lpstr>
      <vt:lpstr>Единый государственный экзамен</vt:lpstr>
      <vt:lpstr>Единый государственный экзамен</vt:lpstr>
      <vt:lpstr>Единый государственный экзамен</vt:lpstr>
      <vt:lpstr>ЕГЭ проводится по 15 учебным предметам </vt:lpstr>
      <vt:lpstr>Презентация PowerPoint</vt:lpstr>
      <vt:lpstr>Допуск выпускников к государственной итоговой аттестации:</vt:lpstr>
      <vt:lpstr>Презентация PowerPoint</vt:lpstr>
      <vt:lpstr>Презентация PowerPoint</vt:lpstr>
      <vt:lpstr>Правила, обязательные для участников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Косырев</dc:creator>
  <cp:lastModifiedBy>Трушова Инна Ивановна</cp:lastModifiedBy>
  <cp:revision>62</cp:revision>
  <dcterms:created xsi:type="dcterms:W3CDTF">2022-11-30T19:15:19Z</dcterms:created>
  <dcterms:modified xsi:type="dcterms:W3CDTF">2024-12-09T13:32:20Z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2022-01-10T00:00:00Z</vt:filetime>
  </property>
  <property fmtid="{D5CDD505-2E9C-101B-9397-08002B2CF9AE}" pid="3" name="LastSaved">
    <vt:filetime>2022-11-30T00:00:00Z</vt:filetime>
  </property>
</Properties>
</file>